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4" r:id="rId14"/>
    <p:sldId id="273" r:id="rId15"/>
    <p:sldId id="272" r:id="rId16"/>
    <p:sldId id="275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CC65DF-CB9D-451A-AAAF-BA545164B256}">
          <p14:sldIdLst>
            <p14:sldId id="27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8"/>
            <p14:sldId id="266"/>
            <p14:sldId id="267"/>
            <p14:sldId id="274"/>
            <p14:sldId id="273"/>
            <p14:sldId id="272"/>
            <p14:sldId id="275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C0C5A6-C28B-4758-B2A5-F99CFD76C371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1E2A14-1EEE-418B-A7DE-88B34241CF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Photography 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Exposure</a:t>
            </a:r>
          </a:p>
          <a:p>
            <a:pPr marL="928116" lvl="2" indent="-342900">
              <a:buFont typeface="Wingdings" panose="05000000000000000000" pitchFamily="2" charset="2"/>
              <a:buChar char="Ø"/>
            </a:pPr>
            <a:r>
              <a:rPr lang="en-US" dirty="0" smtClean="0"/>
              <a:t>What is exposure</a:t>
            </a:r>
            <a:endParaRPr lang="en-US" dirty="0"/>
          </a:p>
          <a:p>
            <a:pPr marL="1284732" lvl="3" indent="-342900">
              <a:buFont typeface="Wingdings" panose="05000000000000000000" pitchFamily="2" charset="2"/>
              <a:buChar char="Ø"/>
            </a:pPr>
            <a:r>
              <a:rPr lang="en-US" dirty="0"/>
              <a:t>Relationship between Aperture and Shutter Speed</a:t>
            </a:r>
          </a:p>
          <a:p>
            <a:pPr marL="1284732" lvl="3" indent="-342900">
              <a:buFont typeface="Wingdings" panose="05000000000000000000" pitchFamily="2" charset="2"/>
              <a:buChar char="Ø"/>
            </a:pPr>
            <a:r>
              <a:rPr lang="en-US" dirty="0" smtClean="0"/>
              <a:t>Effect of change to either Aperture or Shutter Speed</a:t>
            </a:r>
          </a:p>
          <a:p>
            <a:pPr marL="1065276" lvl="2" indent="-342900">
              <a:buFont typeface="Wingdings" panose="05000000000000000000" pitchFamily="2" charset="2"/>
              <a:buChar char="Ø"/>
            </a:pPr>
            <a:r>
              <a:rPr lang="en-US" dirty="0" smtClean="0"/>
              <a:t>Metering for correct exposure</a:t>
            </a:r>
          </a:p>
          <a:p>
            <a:pPr marL="1065276" lvl="2" indent="-342900">
              <a:buFont typeface="Wingdings" panose="05000000000000000000" pitchFamily="2" charset="2"/>
              <a:buChar char="Ø"/>
            </a:pPr>
            <a:r>
              <a:rPr lang="en-US" dirty="0" smtClean="0"/>
              <a:t>How ISO fits into exposure</a:t>
            </a:r>
          </a:p>
          <a:p>
            <a:pPr marL="1065276" lvl="2" indent="-342900">
              <a:buFont typeface="Wingdings" panose="05000000000000000000" pitchFamily="2" charset="2"/>
              <a:buChar char="Ø"/>
            </a:pPr>
            <a:r>
              <a:rPr lang="en-US" dirty="0" smtClean="0"/>
              <a:t>Histograms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Focusing/Depth of Field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86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Metering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Basically three types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Matrix – Uses entire frame to average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Center Weighted – Uses entire frame but weights the center (center size is usually customizable)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Spot – Uses a circle (“spot”) comprising 1-2% of frame centered on focus point</a:t>
            </a:r>
          </a:p>
        </p:txBody>
      </p:sp>
    </p:spTree>
    <p:extLst>
      <p:ext uri="{BB962C8B-B14F-4D97-AF65-F5344CB8AC3E}">
        <p14:creationId xmlns:p14="http://schemas.microsoft.com/office/powerpoint/2010/main" val="31587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Additional Considerations: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When situation calls for a particular aperture and shutter speed, resulting in over/under exposure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Over exposure  - Neutral Density Filters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Under exposure –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Increase ISO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External lighting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Additional Considerations: ISO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With film, ISO was used to designate sensitivity to light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 digital cameras, a sensor can capture only a maximum amount of light, period.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ISO increase doesn’t change that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ISO increase is an electronic “brightening” of whatever light is captured by the sensor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 doubling of ISO = 1 stop increase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8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Histogram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492063" cy="41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Histogram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50947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Histogram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730673" cy="40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Additional Considerations: Focusing Distance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Hyperfocal</a:t>
            </a:r>
            <a:r>
              <a:rPr lang="en-US" dirty="0" smtClean="0"/>
              <a:t> Distance (HFD)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Minimum focusing distance beyond which scene is acceptably sharp to infinity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HFD is dependent on aperture and focal length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85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9600"/>
            <a:ext cx="4132530" cy="5487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2" y="609600"/>
            <a:ext cx="4387619" cy="54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8" y="920262"/>
            <a:ext cx="4168872" cy="5247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60" y="914400"/>
            <a:ext cx="4181086" cy="52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4677295" cy="57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smtClean="0"/>
              <a:t>Exposure is simply the amount of light hitting the sensor.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Affected by both aperture and shutter speed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Aperture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Ratio of maximum diaphragm opening to lens focal length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Designated by “f-stops”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Full stops: </a:t>
            </a:r>
            <a:r>
              <a:rPr lang="en-US" b="1" dirty="0"/>
              <a:t>f/1.4, f/2, </a:t>
            </a:r>
            <a:r>
              <a:rPr lang="en-US" b="1" dirty="0" smtClean="0"/>
              <a:t>f/2.8</a:t>
            </a:r>
            <a:r>
              <a:rPr lang="en-US" b="1" dirty="0"/>
              <a:t>, f/4, f/5.6, f/8, f/11, f/16, </a:t>
            </a:r>
            <a:r>
              <a:rPr lang="en-US" b="1" dirty="0" smtClean="0"/>
              <a:t>f/22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Each stop going up represents a reduction by 50% of light allowed in; conversely each stop going down doubles the light allowed in.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Many cameras allow for increments of </a:t>
            </a:r>
            <a:r>
              <a:rPr lang="en-US" sz="1400" normalizeH="1" dirty="0" smtClean="0"/>
              <a:t>1/3</a:t>
            </a:r>
            <a:r>
              <a:rPr lang="en-US" dirty="0" smtClean="0"/>
              <a:t> or ½ stop</a:t>
            </a:r>
          </a:p>
        </p:txBody>
      </p:sp>
    </p:spTree>
    <p:extLst>
      <p:ext uri="{BB962C8B-B14F-4D97-AF65-F5344CB8AC3E}">
        <p14:creationId xmlns:p14="http://schemas.microsoft.com/office/powerpoint/2010/main" val="28025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Shutter Speed is the duration of time a shutter is “open,” allowing light from the lens to reach the sensor.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Shutter Speed is designated in seconds or fractions thereof.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Typically from 30 seconds, halving at each stop to maximum shutter speed (1/8000 sec in many modern DSLR and mirrorless cameras)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Each increase in shutter speed setting cuts the amount of light reaching the sensor in half.</a:t>
            </a:r>
          </a:p>
        </p:txBody>
      </p:sp>
    </p:spTree>
    <p:extLst>
      <p:ext uri="{BB962C8B-B14F-4D97-AF65-F5344CB8AC3E}">
        <p14:creationId xmlns:p14="http://schemas.microsoft.com/office/powerpoint/2010/main" val="10483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Relationship between Shutter Speed and Aperture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 increase of one stop of shutter speed requires a decrease in one stop aperture (lower number but wider opening).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Exposure of 1/250s at </a:t>
            </a:r>
            <a:r>
              <a:rPr lang="en-US" dirty="0"/>
              <a:t>f/2.8</a:t>
            </a:r>
            <a:r>
              <a:rPr lang="en-US" dirty="0" smtClean="0"/>
              <a:t> is the same exposure as 1/125s at f/4 (1 stop change).  1/1000 s at f/5.6 is the same as 1/60s at f/16 (4 stop change).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24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Relationship between Shutter Speed and Aperture – Artistic Considerations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Wide aperture = shallow depth of field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Narrow aperture = increased depth of field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Slow shutter speed = give the illusion of movement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Fast shutter speed = freeze action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0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74" y="1447800"/>
            <a:ext cx="6967643" cy="46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6849"/>
            <a:ext cx="7162800" cy="47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86496"/>
            <a:ext cx="6960447" cy="49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Photography Basics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32443"/>
            <a:ext cx="5715000" cy="54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1134</TotalTime>
  <Words>496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Photography Basics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2018-02-06T00:54:44Z</dcterms:created>
  <dcterms:modified xsi:type="dcterms:W3CDTF">2018-02-06T19:48:46Z</dcterms:modified>
</cp:coreProperties>
</file>