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9" r:id="rId4"/>
    <p:sldId id="258" r:id="rId5"/>
    <p:sldId id="264" r:id="rId6"/>
    <p:sldId id="284" r:id="rId7"/>
    <p:sldId id="283" r:id="rId8"/>
    <p:sldId id="285" r:id="rId9"/>
    <p:sldId id="282" r:id="rId10"/>
    <p:sldId id="280" r:id="rId11"/>
    <p:sldId id="281" r:id="rId12"/>
    <p:sldId id="271" r:id="rId13"/>
    <p:sldId id="272" r:id="rId14"/>
    <p:sldId id="273" r:id="rId15"/>
    <p:sldId id="274" r:id="rId16"/>
    <p:sldId id="275" r:id="rId17"/>
    <p:sldId id="276" r:id="rId18"/>
    <p:sldId id="277" r:id="rId19"/>
    <p:sldId id="265" r:id="rId20"/>
    <p:sldId id="279" r:id="rId21"/>
    <p:sldId id="269" r:id="rId22"/>
    <p:sldId id="286" r:id="rId23"/>
    <p:sldId id="292" r:id="rId24"/>
    <p:sldId id="289" r:id="rId25"/>
    <p:sldId id="290" r:id="rId26"/>
    <p:sldId id="291" r:id="rId27"/>
    <p:sldId id="301" r:id="rId28"/>
    <p:sldId id="302" r:id="rId29"/>
    <p:sldId id="293" r:id="rId30"/>
    <p:sldId id="294" r:id="rId31"/>
    <p:sldId id="295" r:id="rId32"/>
    <p:sldId id="296" r:id="rId33"/>
    <p:sldId id="297" r:id="rId34"/>
    <p:sldId id="298" r:id="rId35"/>
    <p:sldId id="299" r:id="rId36"/>
    <p:sldId id="300" r:id="rId37"/>
    <p:sldId id="303" r:id="rId38"/>
    <p:sldId id="304" r:id="rId39"/>
    <p:sldId id="27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06"/>
    <p:restoredTop sz="94726"/>
  </p:normalViewPr>
  <p:slideViewPr>
    <p:cSldViewPr>
      <p:cViewPr varScale="1">
        <p:scale>
          <a:sx n="120" d="100"/>
          <a:sy n="120" d="100"/>
        </p:scale>
        <p:origin x="2168"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6T19:07:38.276"/>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4159 21,'-51'-2,"0"0,-34-1,74 3,1 0,-10 0,7 0,-7 0,0 0,7 0,-14 0,10 0,-4 0,7 0,-1 0,-16 0,8 0,-26 0,27 0,-19 0,24 0,-20 0,22 0,-14 0,20 0,-10 0,4-3,0 2,-5-2,5 3,0 0,-15 0,12 0,-29 0,20 0,-38 0,31 0,-18 0,18 0,6 0,-3 0,-3 0,13 0,-23 0,24 0,-20 0,24 0,-11 0,10 0,-6 0,11 0,-15 0,13 0,-17 0,15 0,-18 0,17 0,-24 0,26 0,-12 0,12 0,-1 0,-6 0,7 0,-7 0,3 0,-20 0,15 0,-24 0,30 0,-30 0,31 0,-16 0,18 0,0 0,-6 0,9 0,-11 0,14 0,-14 0,11 0,-5 0,0 0,2 0,-6 0,3 0,3 0,-12 0,17 0,-31 0,29 0,-29 0,31 0,-27 0,26 0,-33 0,32 0,-21 0,24 0,-10 0,4 0,-3 0,-3 0,9 0,-5 0,0 0,4 0,-20 0,15 0,-23 0,19 0,-26 0,24 0,-43 0,38 0,-32 0,39 0,-37 0,37 0,-41 0,44 0,-12-3,19 2,2-2,-9 3,5 0,-9 0,2 0,8 0,-7 0,5 0,-4 0,4 0,-2 0,3 0,-2 0,-1 0,-1 0,0 0,3 0,-2 0,-1 0,5 0,-14 0,14 0,-11 0,12 0,-7 0,1 0,2 0,-3 0,8 0,-6 0,2 0,-3 0,4 0,-3 0,2 0,-2 0,3 0,-3 0,2 0,-2 0,3 0,-3 0,2 0,-3 0,4 0,-3 0,2 0,-2 0,3 0,-3 0,2 0,-2 0,3 0,-3 0,2 0,-3 0,4 0,-3 0,2 0,-2 0,3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6T19:08:05.752"/>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6T19:08:05.752"/>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6T19:08:05.752"/>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6T19:08:05.752"/>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6T19:08:05.752"/>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6T19:08:05.752"/>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1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6T19:08:05.752"/>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1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6T20:08:23.507"/>
    </inkml:context>
    <inkml:brush xml:id="br0">
      <inkml:brushProperty name="width" value="0.06" units="cm"/>
      <inkml:brushProperty name="height" value="0.06" units="cm"/>
      <inkml:brushProperty name="color" value="#E71224"/>
    </inkml:brush>
  </inkml:definitions>
  <inkml:trace contextRef="#ctx0" brushRef="#br0">493 82 5914,'-28'-5'2698,"-6"1"-2608,30 4 0,-9 0 0,13 0 5487,0 0-5487,-13 0 0,10 0 0,-10 0 0,13 0 269,0 0-359,0-14 90,0 11-90,0-10 0,0 13 180,0 0-180,-13 0 0,9 0 0,-9 0 0,13 0 0,0 0 90,-13 0-90,10 0 90,-10 0-90,13 0 90,0 0 0,-13 0 0,9 0 90,-9 0-90,13 0 180,0 0-270,-13 0 180,10 0-91,-10 0 1,13 0 90,0 0-180,-14 0 90,11 0-90,-10 0 90,13 0 0,0 0-90,-13 0 90,10 0-90,-10 0 90,13 0-90,0 0 0,-14 0 90,11 0-90,-10 0 0,0 13-90,10-10 90,-11 11 0,14-14-90,0 0 90,-13 0 0,10 0 0,-10 0-90,13 0 90,0 0-90,-26-40 90,19 43-9831,-19-39 8868,26 63 963,0-11 0,0 0 0,0 11 0,0-24 0,0 10 0,0-13 0,0 0 0,0 13 0,0-10 0,0 11 0,0-14 0,0 0 0,0 13 0,0-10 0,0 10 0,0-13 0,0 13 0,0-9 0,0 9 0,-13-13 0,9 0 0,-9 13 0,13-10 0,0 10 0,0-13 0,0 0 0,0 13 0,0-9 0,0 9 0,0-13 0,0 0 0,0 13 0,0-10 0,0 10 0,0-13 0,0 0 0,-13 13 0,10-9 0,-10 9 0,13-13 0,0 0 0,0 13 0,0-10 0,0 10 0,0-13 0,0 0 0,0 13 0,0-9 0,0 9 0,0-13 0,0 0 0,0 13 0,0-10 0,0 10 0,0-13 0,0 0 0,0 14 0,0-11 0,0 10 0,0-13 0,0 0 0,0 13 0,0-10 0,0 10 0,0-13 0,0 0 0,0 14 0,0-11 0,0 10 0,0-13 0,0 0 0,0 13 0,0-10 0,0 11 0,0-14 0,0 0 0,0 13 0,0-10 0,0 10 0,0 0 0,0-10 0,0 11 0,0-14 0,0 13 0,0-10 0,0 10 0,0-13 0,0 0 0,0 13 0,0-9 0,0 9 0,0-13 0,0 0 0,0 13 0,0-10 0,0 10 0,0-13 0,0 0 0,13 13 0,-10-9 0,10 9 0,-13-13 0,13 0 0,-9 0 0,9 13 0,-13-10 0,0 10 0,0-13 0,0 0 0,13 13 0,-10-9 0,10 9 0,-13-13 0,0 0 0,14 0 0,-11 13 0,10-10 0,-13 10 0,0-13 0,0 0 0,13 0 0,-10 0 0,10 0 0,-13 0 0,0 0 0,0 13 0,0-9 0,0 9 0,0-13 0,0 0 0,14 0 0,-11 0 0,10 0 0,-13 0 0,0 0 0,13 0 0,-10 0 0,11 0 0,-14 0 0,0 0 0,13 0 0,-10 0 0,10 0 0,-13 0 0,0 0 0,13 0 0,-10 0 0,11 0 0,-14 0 0,0 0 0,13 0 0,-10 0 0,10 0 0,-13 0 0,0 0 0,13 0 0,-9 0 0,9 0 0,-13 0 0,0 0 0,13 0 0,-23-13 0,33 9 0,-46-9 0,46 13 0,-33 0 0,23 0 0,0 0 0,-9 0 0,9-13 0,0 10 0,-10-10 0,10 13 0,-13 0 0,0 0 0,13-13 0,-9 9 0,9-22 0,-13 23 0,0-10 0,0 13 0,13 0 0,-10 0 0,10 0 0,-13 0 0,0 0 0,0-13 0,0 9 0,0-9 0,0 13 0,0 0 0,0-13 0,0 10 0,0-10 0,0 13 0,0 0 0,13 0 0,-9 0 0,9 0 0,-13-13 0,0 9 0,0-9 0,0 13 0,0 0 0,0-13 0,0 10 0,0-10 0,0 13 0,0 0 0,0-27 0,0 21 0,0-20 0,0 26 0,0 0 0,0-14 0,0 11 0,0-10 0,0 13 0,0 0 0,13 0 0,-10 0 0,10 0 0,-13 0 0,0 0 0,0-13 0,0 10 0,0-11 0,0 14 0,0 0 0,0-13 0,0 10 0,0-10 0,0 13 0,0 0 0,0-13 0,0 10 0,0-11 0,0 14 0,0 0 0,0-13 0,0 10 0,0-10 0,0 13 0,0 0 0,0-13 0,0 9 0,0-9 0,0 13 0,0 0 0,0-13 0,0 10 0,0-10 0,0 13 0,0 0 0,0-13 0,0 9 0,0-9 0,0 13 0,0 0 0,0-13 0,0 10 0,0-10 0,0 13 0,0 0 0,0-13 0,-13 9 0,10-9 0,3 13 0,3 0 0,10 0 0,-13 0 0,-13 0 0,10 0 0,-10 0 0,13 0 0,0 0 0,0-13 0,0 10 0,0-10 0,0 13 0,0 0 0,-13 0 0,9 0 0,-9 0 0,13 0 0,0 0 0,0-13 0,0 9 0,0-9 0,0 13 0,0 0 0,-13 0 0,10 0 0,-10 0 0,13 0 0,0 0 0,0-13 0,0 10 0,0-10 0,0 13 0,0 0 0,0-14 0,0 11 0,0-10 0,0 13 0,0 0 0,-13-13 0,9 10 0,-9-10 0,13 13 0,0 0 0,0-14 0,8 24 0,1-8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43AEA-0F0F-254E-AE31-A4D6FB4E5592}" type="datetimeFigureOut">
              <a:rPr lang="en-US" smtClean="0"/>
              <a:t>6/8/26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2F5D5-4465-D94A-A0C8-5F8D32595393}" type="slidenum">
              <a:rPr lang="en-US" smtClean="0"/>
              <a:t>‹#›</a:t>
            </a:fld>
            <a:endParaRPr lang="en-US"/>
          </a:p>
        </p:txBody>
      </p:sp>
    </p:spTree>
    <p:extLst>
      <p:ext uri="{BB962C8B-B14F-4D97-AF65-F5344CB8AC3E}">
        <p14:creationId xmlns:p14="http://schemas.microsoft.com/office/powerpoint/2010/main" val="2300098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be a bit complicated to use, so just use the tool provided in </a:t>
            </a:r>
            <a:r>
              <a:rPr lang="en-US" dirty="0" err="1"/>
              <a:t>PhotoPills</a:t>
            </a:r>
            <a:r>
              <a:rPr lang="en-US" dirty="0"/>
              <a:t> (next slide)</a:t>
            </a:r>
          </a:p>
        </p:txBody>
      </p:sp>
      <p:sp>
        <p:nvSpPr>
          <p:cNvPr id="4" name="Slide Number Placeholder 3"/>
          <p:cNvSpPr>
            <a:spLocks noGrp="1"/>
          </p:cNvSpPr>
          <p:nvPr>
            <p:ph type="sldNum" sz="quarter" idx="5"/>
          </p:nvPr>
        </p:nvSpPr>
        <p:spPr/>
        <p:txBody>
          <a:bodyPr/>
          <a:lstStyle/>
          <a:p>
            <a:fld id="{55F2F5D5-4465-D94A-A0C8-5F8D32595393}" type="slidenum">
              <a:rPr lang="en-US" smtClean="0"/>
              <a:t>10</a:t>
            </a:fld>
            <a:endParaRPr lang="en-US"/>
          </a:p>
        </p:txBody>
      </p:sp>
    </p:spTree>
    <p:extLst>
      <p:ext uri="{BB962C8B-B14F-4D97-AF65-F5344CB8AC3E}">
        <p14:creationId xmlns:p14="http://schemas.microsoft.com/office/powerpoint/2010/main" val="135132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92BFBC4-533D-4992-A71C-29C8C820CBA1}" type="datetimeFigureOut">
              <a:rPr lang="en-US" smtClean="0"/>
              <a:t>6/8/26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8325B-E604-457B-A216-6EB84DD7BA81}" type="slidenum">
              <a:rPr lang="en-US" smtClean="0"/>
              <a:t>‹#›</a:t>
            </a:fld>
            <a:endParaRPr lang="en-US"/>
          </a:p>
        </p:txBody>
      </p:sp>
    </p:spTree>
    <p:extLst>
      <p:ext uri="{BB962C8B-B14F-4D97-AF65-F5344CB8AC3E}">
        <p14:creationId xmlns:p14="http://schemas.microsoft.com/office/powerpoint/2010/main" val="667453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2BFBC4-533D-4992-A71C-29C8C820CBA1}" type="datetimeFigureOut">
              <a:rPr lang="en-US" smtClean="0"/>
              <a:t>6/8/26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8325B-E604-457B-A216-6EB84DD7BA81}" type="slidenum">
              <a:rPr lang="en-US" smtClean="0"/>
              <a:t>‹#›</a:t>
            </a:fld>
            <a:endParaRPr lang="en-US"/>
          </a:p>
        </p:txBody>
      </p:sp>
    </p:spTree>
    <p:extLst>
      <p:ext uri="{BB962C8B-B14F-4D97-AF65-F5344CB8AC3E}">
        <p14:creationId xmlns:p14="http://schemas.microsoft.com/office/powerpoint/2010/main" val="510274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2BFBC4-533D-4992-A71C-29C8C820CBA1}" type="datetimeFigureOut">
              <a:rPr lang="en-US" smtClean="0"/>
              <a:t>6/8/26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8325B-E604-457B-A216-6EB84DD7BA81}" type="slidenum">
              <a:rPr lang="en-US" smtClean="0"/>
              <a:t>‹#›</a:t>
            </a:fld>
            <a:endParaRPr lang="en-US"/>
          </a:p>
        </p:txBody>
      </p:sp>
    </p:spTree>
    <p:extLst>
      <p:ext uri="{BB962C8B-B14F-4D97-AF65-F5344CB8AC3E}">
        <p14:creationId xmlns:p14="http://schemas.microsoft.com/office/powerpoint/2010/main" val="310811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2BFBC4-533D-4992-A71C-29C8C820CBA1}" type="datetimeFigureOut">
              <a:rPr lang="en-US" smtClean="0"/>
              <a:t>6/8/26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8325B-E604-457B-A216-6EB84DD7BA81}" type="slidenum">
              <a:rPr lang="en-US" smtClean="0"/>
              <a:t>‹#›</a:t>
            </a:fld>
            <a:endParaRPr lang="en-US"/>
          </a:p>
        </p:txBody>
      </p:sp>
    </p:spTree>
    <p:extLst>
      <p:ext uri="{BB962C8B-B14F-4D97-AF65-F5344CB8AC3E}">
        <p14:creationId xmlns:p14="http://schemas.microsoft.com/office/powerpoint/2010/main" val="3724732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2BFBC4-533D-4992-A71C-29C8C820CBA1}" type="datetimeFigureOut">
              <a:rPr lang="en-US" smtClean="0"/>
              <a:t>6/8/26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8325B-E604-457B-A216-6EB84DD7BA81}" type="slidenum">
              <a:rPr lang="en-US" smtClean="0"/>
              <a:t>‹#›</a:t>
            </a:fld>
            <a:endParaRPr lang="en-US"/>
          </a:p>
        </p:txBody>
      </p:sp>
    </p:spTree>
    <p:extLst>
      <p:ext uri="{BB962C8B-B14F-4D97-AF65-F5344CB8AC3E}">
        <p14:creationId xmlns:p14="http://schemas.microsoft.com/office/powerpoint/2010/main" val="78691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2BFBC4-533D-4992-A71C-29C8C820CBA1}" type="datetimeFigureOut">
              <a:rPr lang="en-US" smtClean="0"/>
              <a:t>6/8/26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68325B-E604-457B-A216-6EB84DD7BA81}" type="slidenum">
              <a:rPr lang="en-US" smtClean="0"/>
              <a:t>‹#›</a:t>
            </a:fld>
            <a:endParaRPr lang="en-US"/>
          </a:p>
        </p:txBody>
      </p:sp>
    </p:spTree>
    <p:extLst>
      <p:ext uri="{BB962C8B-B14F-4D97-AF65-F5344CB8AC3E}">
        <p14:creationId xmlns:p14="http://schemas.microsoft.com/office/powerpoint/2010/main" val="3578437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2BFBC4-533D-4992-A71C-29C8C820CBA1}" type="datetimeFigureOut">
              <a:rPr lang="en-US" smtClean="0"/>
              <a:t>6/8/26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68325B-E604-457B-A216-6EB84DD7BA81}" type="slidenum">
              <a:rPr lang="en-US" smtClean="0"/>
              <a:t>‹#›</a:t>
            </a:fld>
            <a:endParaRPr lang="en-US"/>
          </a:p>
        </p:txBody>
      </p:sp>
    </p:spTree>
    <p:extLst>
      <p:ext uri="{BB962C8B-B14F-4D97-AF65-F5344CB8AC3E}">
        <p14:creationId xmlns:p14="http://schemas.microsoft.com/office/powerpoint/2010/main" val="232416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2BFBC4-533D-4992-A71C-29C8C820CBA1}" type="datetimeFigureOut">
              <a:rPr lang="en-US" smtClean="0"/>
              <a:t>6/8/26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68325B-E604-457B-A216-6EB84DD7BA81}" type="slidenum">
              <a:rPr lang="en-US" smtClean="0"/>
              <a:t>‹#›</a:t>
            </a:fld>
            <a:endParaRPr lang="en-US"/>
          </a:p>
        </p:txBody>
      </p:sp>
    </p:spTree>
    <p:extLst>
      <p:ext uri="{BB962C8B-B14F-4D97-AF65-F5344CB8AC3E}">
        <p14:creationId xmlns:p14="http://schemas.microsoft.com/office/powerpoint/2010/main" val="3311537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2BFBC4-533D-4992-A71C-29C8C820CBA1}" type="datetimeFigureOut">
              <a:rPr lang="en-US" smtClean="0"/>
              <a:t>6/8/26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68325B-E604-457B-A216-6EB84DD7BA81}" type="slidenum">
              <a:rPr lang="en-US" smtClean="0"/>
              <a:t>‹#›</a:t>
            </a:fld>
            <a:endParaRPr lang="en-US"/>
          </a:p>
        </p:txBody>
      </p:sp>
    </p:spTree>
    <p:extLst>
      <p:ext uri="{BB962C8B-B14F-4D97-AF65-F5344CB8AC3E}">
        <p14:creationId xmlns:p14="http://schemas.microsoft.com/office/powerpoint/2010/main" val="2635295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2BFBC4-533D-4992-A71C-29C8C820CBA1}" type="datetimeFigureOut">
              <a:rPr lang="en-US" smtClean="0"/>
              <a:t>6/8/26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68325B-E604-457B-A216-6EB84DD7BA81}" type="slidenum">
              <a:rPr lang="en-US" smtClean="0"/>
              <a:t>‹#›</a:t>
            </a:fld>
            <a:endParaRPr lang="en-US"/>
          </a:p>
        </p:txBody>
      </p:sp>
    </p:spTree>
    <p:extLst>
      <p:ext uri="{BB962C8B-B14F-4D97-AF65-F5344CB8AC3E}">
        <p14:creationId xmlns:p14="http://schemas.microsoft.com/office/powerpoint/2010/main" val="3227263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2BFBC4-533D-4992-A71C-29C8C820CBA1}" type="datetimeFigureOut">
              <a:rPr lang="en-US" smtClean="0"/>
              <a:t>6/8/26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68325B-E604-457B-A216-6EB84DD7BA81}" type="slidenum">
              <a:rPr lang="en-US" smtClean="0"/>
              <a:t>‹#›</a:t>
            </a:fld>
            <a:endParaRPr lang="en-US"/>
          </a:p>
        </p:txBody>
      </p:sp>
    </p:spTree>
    <p:extLst>
      <p:ext uri="{BB962C8B-B14F-4D97-AF65-F5344CB8AC3E}">
        <p14:creationId xmlns:p14="http://schemas.microsoft.com/office/powerpoint/2010/main" val="489322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2BFBC4-533D-4992-A71C-29C8C820CBA1}" type="datetimeFigureOut">
              <a:rPr lang="en-US" smtClean="0"/>
              <a:t>6/8/26</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68325B-E604-457B-A216-6EB84DD7BA81}" type="slidenum">
              <a:rPr lang="en-US" smtClean="0"/>
              <a:t>‹#›</a:t>
            </a:fld>
            <a:endParaRPr lang="en-US"/>
          </a:p>
        </p:txBody>
      </p:sp>
    </p:spTree>
    <p:extLst>
      <p:ext uri="{BB962C8B-B14F-4D97-AF65-F5344CB8AC3E}">
        <p14:creationId xmlns:p14="http://schemas.microsoft.com/office/powerpoint/2010/main" val="3360885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customXml" Target="../ink/ink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ustomXml" Target="../ink/ink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ustomXml" Target="../ink/ink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ustomXml" Target="../ink/ink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ustomXml" Target="../ink/ink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ustomXml" Target="../ink/ink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customXml" Target="../ink/ink9.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1470025"/>
          </a:xfrm>
        </p:spPr>
        <p:txBody>
          <a:bodyPr>
            <a:normAutofit fontScale="90000"/>
          </a:bodyPr>
          <a:lstStyle/>
          <a:p>
            <a:br>
              <a:rPr lang="en-US" dirty="0">
                <a:solidFill>
                  <a:srgbClr val="FFFF00"/>
                </a:solidFill>
              </a:rPr>
            </a:br>
            <a:r>
              <a:rPr lang="en-US" dirty="0">
                <a:solidFill>
                  <a:srgbClr val="FFFF00"/>
                </a:solidFill>
              </a:rPr>
              <a:t>Milky Way Photography and Blending Blue Hour Foreground</a:t>
            </a:r>
            <a:br>
              <a:rPr lang="en-US" dirty="0">
                <a:solidFill>
                  <a:srgbClr val="FFFF00"/>
                </a:solidFill>
              </a:rPr>
            </a:br>
            <a:endParaRPr lang="en-US" dirty="0">
              <a:solidFill>
                <a:srgbClr val="FFFF00"/>
              </a:solidFill>
            </a:endParaRPr>
          </a:p>
        </p:txBody>
      </p:sp>
    </p:spTree>
    <p:extLst>
      <p:ext uri="{BB962C8B-B14F-4D97-AF65-F5344CB8AC3E}">
        <p14:creationId xmlns:p14="http://schemas.microsoft.com/office/powerpoint/2010/main" val="1735506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How – Milky Way</a:t>
            </a:r>
          </a:p>
        </p:txBody>
      </p:sp>
      <p:sp>
        <p:nvSpPr>
          <p:cNvPr id="3" name="Content Placeholder 2"/>
          <p:cNvSpPr>
            <a:spLocks noGrp="1"/>
          </p:cNvSpPr>
          <p:nvPr>
            <p:ph idx="1"/>
          </p:nvPr>
        </p:nvSpPr>
        <p:spPr/>
        <p:txBody>
          <a:bodyPr/>
          <a:lstStyle/>
          <a:p>
            <a:r>
              <a:rPr lang="en-US" dirty="0">
                <a:solidFill>
                  <a:srgbClr val="FFFF00"/>
                </a:solidFill>
              </a:rPr>
              <a:t>Exposure</a:t>
            </a:r>
          </a:p>
          <a:p>
            <a:pPr lvl="1"/>
            <a:endParaRPr lang="en-US" dirty="0">
              <a:solidFill>
                <a:srgbClr val="FFFF00"/>
              </a:solidFill>
            </a:endParaRPr>
          </a:p>
        </p:txBody>
      </p:sp>
      <p:pic>
        <p:nvPicPr>
          <p:cNvPr id="5" name="Picture 4" descr="A screenshot of a computer&#10;&#10;Description automatically generated">
            <a:extLst>
              <a:ext uri="{FF2B5EF4-FFF2-40B4-BE49-F238E27FC236}">
                <a16:creationId xmlns:a16="http://schemas.microsoft.com/office/drawing/2014/main" id="{DAF1811B-4944-7C47-943E-8B8C2C1F6DA3}"/>
              </a:ext>
            </a:extLst>
          </p:cNvPr>
          <p:cNvPicPr>
            <a:picLocks noChangeAspect="1"/>
          </p:cNvPicPr>
          <p:nvPr/>
        </p:nvPicPr>
        <p:blipFill rotWithShape="1">
          <a:blip r:embed="rId3">
            <a:extLst>
              <a:ext uri="{28A0092B-C50C-407E-A947-70E740481C1C}">
                <a14:useLocalDpi xmlns:a14="http://schemas.microsoft.com/office/drawing/2010/main" val="0"/>
              </a:ext>
            </a:extLst>
          </a:blip>
          <a:srcRect t="26770" r="34067" b="15098"/>
          <a:stretch/>
        </p:blipFill>
        <p:spPr>
          <a:xfrm>
            <a:off x="710513" y="2209800"/>
            <a:ext cx="7557841" cy="4373561"/>
          </a:xfrm>
          <a:prstGeom prst="rect">
            <a:avLst/>
          </a:prstGeom>
        </p:spPr>
      </p:pic>
    </p:spTree>
    <p:extLst>
      <p:ext uri="{BB962C8B-B14F-4D97-AF65-F5344CB8AC3E}">
        <p14:creationId xmlns:p14="http://schemas.microsoft.com/office/powerpoint/2010/main" val="3521246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How – Milky Way</a:t>
            </a:r>
          </a:p>
        </p:txBody>
      </p:sp>
      <p:sp>
        <p:nvSpPr>
          <p:cNvPr id="3" name="Content Placeholder 2"/>
          <p:cNvSpPr>
            <a:spLocks noGrp="1"/>
          </p:cNvSpPr>
          <p:nvPr>
            <p:ph idx="1"/>
          </p:nvPr>
        </p:nvSpPr>
        <p:spPr/>
        <p:txBody>
          <a:bodyPr/>
          <a:lstStyle/>
          <a:p>
            <a:r>
              <a:rPr lang="en-US" dirty="0">
                <a:solidFill>
                  <a:srgbClr val="FFFF00"/>
                </a:solidFill>
              </a:rPr>
              <a:t>Exposure</a:t>
            </a:r>
          </a:p>
          <a:p>
            <a:pPr lvl="1"/>
            <a:endParaRPr lang="en-US" dirty="0">
              <a:solidFill>
                <a:srgbClr val="FFFF00"/>
              </a:solidFill>
            </a:endParaRPr>
          </a:p>
        </p:txBody>
      </p:sp>
      <p:pic>
        <p:nvPicPr>
          <p:cNvPr id="6" name="Picture 5" descr="A screenshot of a camera&#10;&#10;Description automatically generated">
            <a:extLst>
              <a:ext uri="{FF2B5EF4-FFF2-40B4-BE49-F238E27FC236}">
                <a16:creationId xmlns:a16="http://schemas.microsoft.com/office/drawing/2014/main" id="{64E20433-4C49-7F92-C89B-6B06007C0630}"/>
              </a:ext>
            </a:extLst>
          </p:cNvPr>
          <p:cNvPicPr>
            <a:picLocks noChangeAspect="1"/>
          </p:cNvPicPr>
          <p:nvPr/>
        </p:nvPicPr>
        <p:blipFill rotWithShape="1">
          <a:blip r:embed="rId2">
            <a:extLst>
              <a:ext uri="{28A0092B-C50C-407E-A947-70E740481C1C}">
                <a14:useLocalDpi xmlns:a14="http://schemas.microsoft.com/office/drawing/2010/main" val="0"/>
              </a:ext>
            </a:extLst>
          </a:blip>
          <a:srcRect l="9196" t="6007" r="36782" b="21666"/>
          <a:stretch/>
        </p:blipFill>
        <p:spPr>
          <a:xfrm>
            <a:off x="2743200" y="1981200"/>
            <a:ext cx="4901859" cy="4525962"/>
          </a:xfrm>
          <a:prstGeom prst="rect">
            <a:avLst/>
          </a:prstGeom>
        </p:spPr>
      </p:pic>
    </p:spTree>
    <p:extLst>
      <p:ext uri="{BB962C8B-B14F-4D97-AF65-F5344CB8AC3E}">
        <p14:creationId xmlns:p14="http://schemas.microsoft.com/office/powerpoint/2010/main" val="2448612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777056" cy="6553200"/>
          </a:xfrm>
          <a:prstGeom prst="rect">
            <a:avLst/>
          </a:prstGeom>
        </p:spPr>
      </p:pic>
    </p:spTree>
    <p:extLst>
      <p:ext uri="{BB962C8B-B14F-4D97-AF65-F5344CB8AC3E}">
        <p14:creationId xmlns:p14="http://schemas.microsoft.com/office/powerpoint/2010/main" val="410978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6930"/>
            <a:ext cx="9144000" cy="6104140"/>
          </a:xfrm>
          <a:prstGeom prst="rect">
            <a:avLst/>
          </a:prstGeom>
        </p:spPr>
      </p:pic>
    </p:spTree>
    <p:extLst>
      <p:ext uri="{BB962C8B-B14F-4D97-AF65-F5344CB8AC3E}">
        <p14:creationId xmlns:p14="http://schemas.microsoft.com/office/powerpoint/2010/main" val="2645188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7687"/>
            <a:ext cx="9144000" cy="6102626"/>
          </a:xfrm>
          <a:prstGeom prst="rect">
            <a:avLst/>
          </a:prstGeom>
        </p:spPr>
      </p:pic>
    </p:spTree>
    <p:extLst>
      <p:ext uri="{BB962C8B-B14F-4D97-AF65-F5344CB8AC3E}">
        <p14:creationId xmlns:p14="http://schemas.microsoft.com/office/powerpoint/2010/main" val="3390974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8288"/>
            <a:ext cx="9144000" cy="6101424"/>
          </a:xfrm>
          <a:prstGeom prst="rect">
            <a:avLst/>
          </a:prstGeom>
        </p:spPr>
      </p:pic>
    </p:spTree>
    <p:extLst>
      <p:ext uri="{BB962C8B-B14F-4D97-AF65-F5344CB8AC3E}">
        <p14:creationId xmlns:p14="http://schemas.microsoft.com/office/powerpoint/2010/main" val="2690601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7265"/>
            <a:ext cx="6858000" cy="6851736"/>
          </a:xfrm>
          <a:prstGeom prst="rect">
            <a:avLst/>
          </a:prstGeom>
        </p:spPr>
      </p:pic>
    </p:spTree>
    <p:extLst>
      <p:ext uri="{BB962C8B-B14F-4D97-AF65-F5344CB8AC3E}">
        <p14:creationId xmlns:p14="http://schemas.microsoft.com/office/powerpoint/2010/main" val="3085986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450855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3137"/>
            <a:ext cx="6858000" cy="6864274"/>
          </a:xfrm>
          <a:prstGeom prst="rect">
            <a:avLst/>
          </a:prstGeom>
        </p:spPr>
      </p:pic>
    </p:spTree>
    <p:extLst>
      <p:ext uri="{BB962C8B-B14F-4D97-AF65-F5344CB8AC3E}">
        <p14:creationId xmlns:p14="http://schemas.microsoft.com/office/powerpoint/2010/main" val="3166424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How – Milky Way</a:t>
            </a:r>
          </a:p>
        </p:txBody>
      </p:sp>
      <p:sp>
        <p:nvSpPr>
          <p:cNvPr id="3" name="Content Placeholder 2"/>
          <p:cNvSpPr>
            <a:spLocks noGrp="1"/>
          </p:cNvSpPr>
          <p:nvPr>
            <p:ph idx="1"/>
          </p:nvPr>
        </p:nvSpPr>
        <p:spPr>
          <a:xfrm>
            <a:off x="457200" y="1143000"/>
            <a:ext cx="8229600" cy="5257800"/>
          </a:xfrm>
        </p:spPr>
        <p:txBody>
          <a:bodyPr>
            <a:normAutofit/>
          </a:bodyPr>
          <a:lstStyle/>
          <a:p>
            <a:r>
              <a:rPr lang="en-US" dirty="0">
                <a:solidFill>
                  <a:srgbClr val="FFFF00"/>
                </a:solidFill>
              </a:rPr>
              <a:t>Shoot in RAW</a:t>
            </a:r>
          </a:p>
          <a:p>
            <a:r>
              <a:rPr lang="en-US" dirty="0">
                <a:solidFill>
                  <a:srgbClr val="FFFF00"/>
                </a:solidFill>
              </a:rPr>
              <a:t>Focusing</a:t>
            </a:r>
          </a:p>
          <a:p>
            <a:pPr lvl="1"/>
            <a:r>
              <a:rPr lang="en-US" dirty="0">
                <a:solidFill>
                  <a:srgbClr val="FFFF00"/>
                </a:solidFill>
              </a:rPr>
              <a:t>Use “Live View” if available</a:t>
            </a:r>
          </a:p>
          <a:p>
            <a:pPr lvl="2"/>
            <a:r>
              <a:rPr lang="en-US" dirty="0">
                <a:solidFill>
                  <a:srgbClr val="FFFF00"/>
                </a:solidFill>
              </a:rPr>
              <a:t>Find bright star and magnify in</a:t>
            </a:r>
          </a:p>
          <a:p>
            <a:pPr lvl="2"/>
            <a:r>
              <a:rPr lang="en-US" dirty="0">
                <a:solidFill>
                  <a:srgbClr val="FFFF00"/>
                </a:solidFill>
              </a:rPr>
              <a:t>Use manual focusing</a:t>
            </a:r>
          </a:p>
          <a:p>
            <a:pPr lvl="3"/>
            <a:r>
              <a:rPr lang="en-US" dirty="0">
                <a:solidFill>
                  <a:srgbClr val="FFFF00"/>
                </a:solidFill>
              </a:rPr>
              <a:t>If you don’t use back button focusing, make sure to switch to manual focusing to prevent refocusing when shutter is depressed</a:t>
            </a:r>
          </a:p>
          <a:p>
            <a:pPr lvl="3"/>
            <a:r>
              <a:rPr lang="en-US" dirty="0">
                <a:solidFill>
                  <a:srgbClr val="FFFF00"/>
                </a:solidFill>
              </a:rPr>
              <a:t>Can use a loupe to help with manual focusing</a:t>
            </a:r>
          </a:p>
          <a:p>
            <a:pPr lvl="1"/>
            <a:r>
              <a:rPr lang="en-US" dirty="0">
                <a:solidFill>
                  <a:srgbClr val="FFFF00"/>
                </a:solidFill>
              </a:rPr>
              <a:t>If “Live View” not available</a:t>
            </a:r>
          </a:p>
          <a:p>
            <a:pPr lvl="2"/>
            <a:r>
              <a:rPr lang="en-US" dirty="0">
                <a:solidFill>
                  <a:srgbClr val="FFFF00"/>
                </a:solidFill>
              </a:rPr>
              <a:t>Focus on something at infinity during the day and mark (or tape) the location on the lens</a:t>
            </a:r>
          </a:p>
          <a:p>
            <a:pPr marL="914400" lvl="2" indent="0">
              <a:buNone/>
            </a:pPr>
            <a:endParaRPr lang="en-US" dirty="0">
              <a:solidFill>
                <a:srgbClr val="FFFF00"/>
              </a:solidFill>
            </a:endParaRPr>
          </a:p>
          <a:p>
            <a:pPr lvl="1"/>
            <a:endParaRPr lang="en-US" dirty="0">
              <a:solidFill>
                <a:srgbClr val="FFFF00"/>
              </a:solidFill>
            </a:endParaRPr>
          </a:p>
          <a:p>
            <a:pPr lvl="2"/>
            <a:endParaRPr lang="en-US" dirty="0">
              <a:solidFill>
                <a:srgbClr val="FFFF00"/>
              </a:solidFill>
            </a:endParaRPr>
          </a:p>
        </p:txBody>
      </p:sp>
    </p:spTree>
    <p:extLst>
      <p:ext uri="{BB962C8B-B14F-4D97-AF65-F5344CB8AC3E}">
        <p14:creationId xmlns:p14="http://schemas.microsoft.com/office/powerpoint/2010/main" val="4201079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Basics</a:t>
            </a:r>
          </a:p>
        </p:txBody>
      </p:sp>
      <p:sp>
        <p:nvSpPr>
          <p:cNvPr id="3" name="Content Placeholder 2"/>
          <p:cNvSpPr>
            <a:spLocks noGrp="1"/>
          </p:cNvSpPr>
          <p:nvPr>
            <p:ph idx="1"/>
          </p:nvPr>
        </p:nvSpPr>
        <p:spPr/>
        <p:txBody>
          <a:bodyPr/>
          <a:lstStyle/>
          <a:p>
            <a:r>
              <a:rPr lang="en-US" dirty="0">
                <a:solidFill>
                  <a:srgbClr val="FFFF00"/>
                </a:solidFill>
              </a:rPr>
              <a:t>Equipment</a:t>
            </a:r>
          </a:p>
          <a:p>
            <a:pPr lvl="1"/>
            <a:r>
              <a:rPr lang="en-US" dirty="0">
                <a:solidFill>
                  <a:srgbClr val="FFFF00"/>
                </a:solidFill>
              </a:rPr>
              <a:t>Camera that can be set to manual</a:t>
            </a:r>
          </a:p>
          <a:p>
            <a:pPr lvl="1"/>
            <a:r>
              <a:rPr lang="en-US" dirty="0">
                <a:solidFill>
                  <a:srgbClr val="FFFF00"/>
                </a:solidFill>
              </a:rPr>
              <a:t>Sturdy tripod</a:t>
            </a:r>
          </a:p>
          <a:p>
            <a:pPr lvl="1"/>
            <a:r>
              <a:rPr lang="en-US" dirty="0">
                <a:solidFill>
                  <a:srgbClr val="FFFF00"/>
                </a:solidFill>
              </a:rPr>
              <a:t>Remote shutter release</a:t>
            </a:r>
          </a:p>
          <a:p>
            <a:pPr lvl="2"/>
            <a:r>
              <a:rPr lang="en-US" dirty="0">
                <a:solidFill>
                  <a:srgbClr val="FFFF00"/>
                </a:solidFill>
              </a:rPr>
              <a:t>Or at least ability to delay shutter release</a:t>
            </a:r>
          </a:p>
          <a:p>
            <a:pPr lvl="1"/>
            <a:r>
              <a:rPr lang="en-US" dirty="0">
                <a:solidFill>
                  <a:srgbClr val="FFFF00"/>
                </a:solidFill>
              </a:rPr>
              <a:t>Fast lens	</a:t>
            </a:r>
          </a:p>
          <a:p>
            <a:pPr lvl="2"/>
            <a:r>
              <a:rPr lang="en-US" dirty="0">
                <a:solidFill>
                  <a:srgbClr val="FFFF00"/>
                </a:solidFill>
              </a:rPr>
              <a:t>Faster the lens, the lower the ISO</a:t>
            </a:r>
          </a:p>
          <a:p>
            <a:pPr marL="914400" lvl="2" indent="0">
              <a:buNone/>
            </a:pPr>
            <a:r>
              <a:rPr lang="en-US" dirty="0">
                <a:solidFill>
                  <a:srgbClr val="FFFF00"/>
                </a:solidFill>
              </a:rPr>
              <a:t>		</a:t>
            </a:r>
          </a:p>
        </p:txBody>
      </p:sp>
    </p:spTree>
    <p:extLst>
      <p:ext uri="{BB962C8B-B14F-4D97-AF65-F5344CB8AC3E}">
        <p14:creationId xmlns:p14="http://schemas.microsoft.com/office/powerpoint/2010/main" val="537308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How – Milky Way</a:t>
            </a:r>
          </a:p>
        </p:txBody>
      </p:sp>
      <p:sp>
        <p:nvSpPr>
          <p:cNvPr id="3" name="Content Placeholder 2"/>
          <p:cNvSpPr>
            <a:spLocks noGrp="1"/>
          </p:cNvSpPr>
          <p:nvPr>
            <p:ph idx="1"/>
          </p:nvPr>
        </p:nvSpPr>
        <p:spPr>
          <a:xfrm>
            <a:off x="457200" y="1143000"/>
            <a:ext cx="8229600" cy="5257800"/>
          </a:xfrm>
        </p:spPr>
        <p:txBody>
          <a:bodyPr>
            <a:normAutofit/>
          </a:bodyPr>
          <a:lstStyle/>
          <a:p>
            <a:r>
              <a:rPr lang="en-US" dirty="0">
                <a:solidFill>
                  <a:srgbClr val="FFFF00"/>
                </a:solidFill>
              </a:rPr>
              <a:t>To help reduce noise, consider taking a series of 10 – 20 images (or more) in rapid succession</a:t>
            </a:r>
          </a:p>
          <a:p>
            <a:pPr lvl="1"/>
            <a:r>
              <a:rPr lang="en-US" dirty="0">
                <a:solidFill>
                  <a:srgbClr val="FFFF00"/>
                </a:solidFill>
              </a:rPr>
              <a:t>Process using 3</a:t>
            </a:r>
            <a:r>
              <a:rPr lang="en-US" baseline="30000" dirty="0">
                <a:solidFill>
                  <a:srgbClr val="FFFF00"/>
                </a:solidFill>
              </a:rPr>
              <a:t>rd</a:t>
            </a:r>
            <a:r>
              <a:rPr lang="en-US" dirty="0">
                <a:solidFill>
                  <a:srgbClr val="FFFF00"/>
                </a:solidFill>
              </a:rPr>
              <a:t> party software (discussed in a moment)</a:t>
            </a:r>
          </a:p>
          <a:p>
            <a:r>
              <a:rPr lang="en-US" dirty="0">
                <a:solidFill>
                  <a:srgbClr val="FFFF00"/>
                </a:solidFill>
              </a:rPr>
              <a:t>Note: When photographing with others be aware of headlamps and other external light sources</a:t>
            </a:r>
          </a:p>
          <a:p>
            <a:pPr lvl="1"/>
            <a:r>
              <a:rPr lang="en-US" dirty="0">
                <a:solidFill>
                  <a:srgbClr val="FFFF00"/>
                </a:solidFill>
              </a:rPr>
              <a:t>It doesn’t take much to flood a long exposure</a:t>
            </a:r>
          </a:p>
          <a:p>
            <a:pPr marL="914400" lvl="2" indent="0">
              <a:buNone/>
            </a:pPr>
            <a:endParaRPr lang="en-US" dirty="0">
              <a:solidFill>
                <a:srgbClr val="FFFF00"/>
              </a:solidFill>
            </a:endParaRPr>
          </a:p>
          <a:p>
            <a:pPr lvl="1"/>
            <a:endParaRPr lang="en-US" dirty="0">
              <a:solidFill>
                <a:srgbClr val="FFFF00"/>
              </a:solidFill>
            </a:endParaRPr>
          </a:p>
          <a:p>
            <a:pPr lvl="2"/>
            <a:endParaRPr lang="en-US" dirty="0">
              <a:solidFill>
                <a:srgbClr val="FFFF00"/>
              </a:solidFill>
            </a:endParaRPr>
          </a:p>
        </p:txBody>
      </p:sp>
    </p:spTree>
    <p:extLst>
      <p:ext uri="{BB962C8B-B14F-4D97-AF65-F5344CB8AC3E}">
        <p14:creationId xmlns:p14="http://schemas.microsoft.com/office/powerpoint/2010/main" val="3212205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Processing- Milky Way</a:t>
            </a:r>
          </a:p>
        </p:txBody>
      </p:sp>
      <p:sp>
        <p:nvSpPr>
          <p:cNvPr id="3" name="Content Placeholder 2"/>
          <p:cNvSpPr>
            <a:spLocks noGrp="1"/>
          </p:cNvSpPr>
          <p:nvPr>
            <p:ph idx="1"/>
          </p:nvPr>
        </p:nvSpPr>
        <p:spPr/>
        <p:txBody>
          <a:bodyPr>
            <a:normAutofit fontScale="92500" lnSpcReduction="20000"/>
          </a:bodyPr>
          <a:lstStyle/>
          <a:p>
            <a:r>
              <a:rPr lang="en-US" dirty="0">
                <a:solidFill>
                  <a:srgbClr val="FFFF00"/>
                </a:solidFill>
              </a:rPr>
              <a:t>Play around with white balance, contrast, color grading</a:t>
            </a:r>
          </a:p>
          <a:p>
            <a:r>
              <a:rPr lang="en-US" dirty="0">
                <a:solidFill>
                  <a:srgbClr val="FFFF00"/>
                </a:solidFill>
              </a:rPr>
              <a:t>To help reduce noise, stack photos</a:t>
            </a:r>
          </a:p>
          <a:p>
            <a:pPr lvl="1"/>
            <a:r>
              <a:rPr lang="en-US" dirty="0" err="1">
                <a:solidFill>
                  <a:srgbClr val="FFFF00"/>
                </a:solidFill>
              </a:rPr>
              <a:t>Sequator</a:t>
            </a:r>
            <a:r>
              <a:rPr lang="en-US" dirty="0">
                <a:solidFill>
                  <a:srgbClr val="FFFF00"/>
                </a:solidFill>
              </a:rPr>
              <a:t> for PC (free!)</a:t>
            </a:r>
          </a:p>
          <a:p>
            <a:pPr lvl="1"/>
            <a:r>
              <a:rPr lang="en-US" dirty="0">
                <a:solidFill>
                  <a:srgbClr val="FFFF00"/>
                </a:solidFill>
              </a:rPr>
              <a:t>Star Stacker for Mac (not free!!)</a:t>
            </a:r>
          </a:p>
          <a:p>
            <a:r>
              <a:rPr lang="en-US" dirty="0">
                <a:solidFill>
                  <a:srgbClr val="FFFF00"/>
                </a:solidFill>
              </a:rPr>
              <a:t>Stacked Photos</a:t>
            </a:r>
          </a:p>
          <a:p>
            <a:pPr lvl="1"/>
            <a:r>
              <a:rPr lang="en-US" dirty="0">
                <a:solidFill>
                  <a:srgbClr val="FFFF00"/>
                </a:solidFill>
              </a:rPr>
              <a:t>Noise is random</a:t>
            </a:r>
          </a:p>
          <a:p>
            <a:pPr lvl="1"/>
            <a:r>
              <a:rPr lang="en-US" dirty="0">
                <a:solidFill>
                  <a:srgbClr val="FFFF00"/>
                </a:solidFill>
              </a:rPr>
              <a:t>Software compares 6-10 photos and aligns them</a:t>
            </a:r>
          </a:p>
          <a:p>
            <a:pPr lvl="2"/>
            <a:r>
              <a:rPr lang="en-US" dirty="0">
                <a:solidFill>
                  <a:srgbClr val="FFFF00"/>
                </a:solidFill>
              </a:rPr>
              <a:t>Pixels that appear random are removed</a:t>
            </a:r>
          </a:p>
          <a:p>
            <a:pPr lvl="1"/>
            <a:r>
              <a:rPr lang="en-US" dirty="0">
                <a:solidFill>
                  <a:srgbClr val="FFFF00"/>
                </a:solidFill>
              </a:rPr>
              <a:t>Leaves more detail in photos than traditional noise reduction software or utilities</a:t>
            </a:r>
          </a:p>
          <a:p>
            <a:pPr lvl="1"/>
            <a:endParaRPr lang="en-US" dirty="0">
              <a:solidFill>
                <a:srgbClr val="FFFF00"/>
              </a:solidFill>
            </a:endParaRPr>
          </a:p>
        </p:txBody>
      </p:sp>
    </p:spTree>
    <p:extLst>
      <p:ext uri="{BB962C8B-B14F-4D97-AF65-F5344CB8AC3E}">
        <p14:creationId xmlns:p14="http://schemas.microsoft.com/office/powerpoint/2010/main" val="2379593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CEB71-FCDC-3F41-7637-9157009790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95CC0-6EAA-C271-FD88-DB46CEC3AD96}"/>
              </a:ext>
            </a:extLst>
          </p:cNvPr>
          <p:cNvSpPr>
            <a:spLocks noGrp="1"/>
          </p:cNvSpPr>
          <p:nvPr>
            <p:ph type="title"/>
          </p:nvPr>
        </p:nvSpPr>
        <p:spPr/>
        <p:txBody>
          <a:bodyPr>
            <a:normAutofit fontScale="90000"/>
          </a:bodyPr>
          <a:lstStyle/>
          <a:p>
            <a:r>
              <a:rPr lang="en-US" dirty="0">
                <a:solidFill>
                  <a:srgbClr val="FFFF00"/>
                </a:solidFill>
              </a:rPr>
              <a:t>Blending Blue Hour and MW Images in Photoshop</a:t>
            </a:r>
          </a:p>
        </p:txBody>
      </p:sp>
      <p:sp>
        <p:nvSpPr>
          <p:cNvPr id="3" name="Content Placeholder 2">
            <a:extLst>
              <a:ext uri="{FF2B5EF4-FFF2-40B4-BE49-F238E27FC236}">
                <a16:creationId xmlns:a16="http://schemas.microsoft.com/office/drawing/2014/main" id="{3332BEEF-F326-501D-9D04-6896CA37EEF5}"/>
              </a:ext>
            </a:extLst>
          </p:cNvPr>
          <p:cNvSpPr>
            <a:spLocks noGrp="1"/>
          </p:cNvSpPr>
          <p:nvPr>
            <p:ph idx="1"/>
          </p:nvPr>
        </p:nvSpPr>
        <p:spPr/>
        <p:txBody>
          <a:bodyPr>
            <a:normAutofit/>
          </a:bodyPr>
          <a:lstStyle/>
          <a:p>
            <a:r>
              <a:rPr lang="en-US" dirty="0">
                <a:solidFill>
                  <a:srgbClr val="FFFF00"/>
                </a:solidFill>
              </a:rPr>
              <a:t>There are a number of ways to blend images in PS</a:t>
            </a:r>
          </a:p>
          <a:p>
            <a:r>
              <a:rPr lang="en-US" dirty="0">
                <a:solidFill>
                  <a:srgbClr val="FFFF00"/>
                </a:solidFill>
              </a:rPr>
              <a:t>The two easiest and straightforward methods will be discussed here:</a:t>
            </a:r>
          </a:p>
          <a:p>
            <a:pPr lvl="1"/>
            <a:r>
              <a:rPr lang="en-US" dirty="0">
                <a:solidFill>
                  <a:srgbClr val="FFFF00"/>
                </a:solidFill>
              </a:rPr>
              <a:t>Using the ”Sky Replacement” feature</a:t>
            </a:r>
          </a:p>
          <a:p>
            <a:pPr lvl="1"/>
            <a:r>
              <a:rPr lang="en-US" dirty="0">
                <a:solidFill>
                  <a:srgbClr val="FFFF00"/>
                </a:solidFill>
              </a:rPr>
              <a:t>Masking out the sky and blending two layers</a:t>
            </a:r>
          </a:p>
          <a:p>
            <a:pPr lvl="1"/>
            <a:endParaRPr lang="en-US" dirty="0">
              <a:solidFill>
                <a:srgbClr val="FFFF00"/>
              </a:solidFill>
            </a:endParaRPr>
          </a:p>
        </p:txBody>
      </p:sp>
    </p:spTree>
    <p:extLst>
      <p:ext uri="{BB962C8B-B14F-4D97-AF65-F5344CB8AC3E}">
        <p14:creationId xmlns:p14="http://schemas.microsoft.com/office/powerpoint/2010/main" val="4075905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8FF6A-A93E-F5E4-31DF-AE6C9C5BEA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68CB7B-A18C-B8A3-303E-DCA1E5445D48}"/>
              </a:ext>
            </a:extLst>
          </p:cNvPr>
          <p:cNvSpPr>
            <a:spLocks noGrp="1"/>
          </p:cNvSpPr>
          <p:nvPr>
            <p:ph type="title"/>
          </p:nvPr>
        </p:nvSpPr>
        <p:spPr/>
        <p:txBody>
          <a:bodyPr>
            <a:normAutofit fontScale="90000"/>
          </a:bodyPr>
          <a:lstStyle/>
          <a:p>
            <a:r>
              <a:rPr lang="en-US" dirty="0">
                <a:solidFill>
                  <a:srgbClr val="FFFF00"/>
                </a:solidFill>
              </a:rPr>
              <a:t>Blending Blue Hour and MW Images in Photoshop</a:t>
            </a:r>
          </a:p>
        </p:txBody>
      </p:sp>
      <p:sp>
        <p:nvSpPr>
          <p:cNvPr id="3" name="Content Placeholder 2">
            <a:extLst>
              <a:ext uri="{FF2B5EF4-FFF2-40B4-BE49-F238E27FC236}">
                <a16:creationId xmlns:a16="http://schemas.microsoft.com/office/drawing/2014/main" id="{EBE91474-53DE-912D-104C-241C8064CAB8}"/>
              </a:ext>
            </a:extLst>
          </p:cNvPr>
          <p:cNvSpPr>
            <a:spLocks noGrp="1"/>
          </p:cNvSpPr>
          <p:nvPr>
            <p:ph idx="1"/>
          </p:nvPr>
        </p:nvSpPr>
        <p:spPr/>
        <p:txBody>
          <a:bodyPr>
            <a:normAutofit/>
          </a:bodyPr>
          <a:lstStyle/>
          <a:p>
            <a:r>
              <a:rPr lang="en-US" dirty="0">
                <a:solidFill>
                  <a:srgbClr val="FFFF00"/>
                </a:solidFill>
              </a:rPr>
              <a:t>Using “Sky Replacement Feature”</a:t>
            </a:r>
          </a:p>
          <a:p>
            <a:pPr lvl="1"/>
            <a:r>
              <a:rPr lang="en-US" dirty="0">
                <a:solidFill>
                  <a:srgbClr val="FFFF00"/>
                </a:solidFill>
              </a:rPr>
              <a:t>Open “blue hour” image in Photoshop</a:t>
            </a:r>
          </a:p>
          <a:p>
            <a:pPr lvl="1"/>
            <a:r>
              <a:rPr lang="en-US" dirty="0">
                <a:solidFill>
                  <a:srgbClr val="FFFF00"/>
                </a:solidFill>
              </a:rPr>
              <a:t>Follow directions on next few slides</a:t>
            </a:r>
          </a:p>
          <a:p>
            <a:pPr lvl="1"/>
            <a:endParaRPr lang="en-US" dirty="0">
              <a:solidFill>
                <a:srgbClr val="FFFF00"/>
              </a:solidFill>
            </a:endParaRPr>
          </a:p>
        </p:txBody>
      </p:sp>
    </p:spTree>
    <p:extLst>
      <p:ext uri="{BB962C8B-B14F-4D97-AF65-F5344CB8AC3E}">
        <p14:creationId xmlns:p14="http://schemas.microsoft.com/office/powerpoint/2010/main" val="248915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8C167-A12D-BC6C-9C5D-3410716ACE0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FD866D3-C750-CE6F-47E3-011EACBC9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088"/>
            <a:ext cx="3483429" cy="6858000"/>
          </a:xfrm>
          <a:prstGeom prst="rect">
            <a:avLst/>
          </a:prstGeom>
        </p:spPr>
      </p:pic>
      <p:sp>
        <p:nvSpPr>
          <p:cNvPr id="20" name="Conector reto 11">
            <a:extLst>
              <a:ext uri="{FF2B5EF4-FFF2-40B4-BE49-F238E27FC236}">
                <a16:creationId xmlns:a16="http://schemas.microsoft.com/office/drawing/2014/main" id="{057D8AAC-E3A0-FB37-58EA-38CAFB005CB9}"/>
              </a:ext>
            </a:extLst>
          </p:cNvPr>
          <p:cNvSpPr/>
          <p:nvPr/>
        </p:nvSpPr>
        <p:spPr>
          <a:xfrm rot="-1633772" flipH="1" flipV="1">
            <a:off x="4705847" y="807638"/>
            <a:ext cx="265705" cy="1648628"/>
          </a:xfrm>
          <a:prstGeom prst="line">
            <a:avLst/>
          </a:prstGeom>
          <a:solidFill>
            <a:srgbClr val="E71224">
              <a:alpha val="5000"/>
            </a:srgbClr>
          </a:solidFill>
          <a:ln w="216000">
            <a:solidFill>
              <a:srgbClr val="E71224"/>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pic>
        <p:nvPicPr>
          <p:cNvPr id="22" name="Picture 21">
            <a:extLst>
              <a:ext uri="{FF2B5EF4-FFF2-40B4-BE49-F238E27FC236}">
                <a16:creationId xmlns:a16="http://schemas.microsoft.com/office/drawing/2014/main" id="{7D89B8B7-11DD-A38C-73D8-548F049A1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586" y="0"/>
            <a:ext cx="3505414" cy="6822558"/>
          </a:xfrm>
          <a:prstGeom prst="rect">
            <a:avLst/>
          </a:prstGeom>
        </p:spPr>
      </p:pic>
      <p:sp>
        <p:nvSpPr>
          <p:cNvPr id="23" name="Conector reto 11">
            <a:extLst>
              <a:ext uri="{FF2B5EF4-FFF2-40B4-BE49-F238E27FC236}">
                <a16:creationId xmlns:a16="http://schemas.microsoft.com/office/drawing/2014/main" id="{7390AE7F-6AD3-3F9D-D4B5-B4B051172647}"/>
              </a:ext>
            </a:extLst>
          </p:cNvPr>
          <p:cNvSpPr/>
          <p:nvPr/>
        </p:nvSpPr>
        <p:spPr>
          <a:xfrm rot="-1633772">
            <a:off x="5495559" y="5134233"/>
            <a:ext cx="1999028" cy="857270"/>
          </a:xfrm>
          <a:prstGeom prst="line">
            <a:avLst/>
          </a:prstGeom>
          <a:solidFill>
            <a:srgbClr val="E71224">
              <a:alpha val="5000"/>
            </a:srgbClr>
          </a:solidFill>
          <a:ln w="216000">
            <a:solidFill>
              <a:srgbClr val="E71224"/>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sp>
        <p:nvSpPr>
          <p:cNvPr id="24" name="TextBox 23">
            <a:extLst>
              <a:ext uri="{FF2B5EF4-FFF2-40B4-BE49-F238E27FC236}">
                <a16:creationId xmlns:a16="http://schemas.microsoft.com/office/drawing/2014/main" id="{3F49FAEE-272E-5B88-8DF9-1906A3D74C11}"/>
              </a:ext>
            </a:extLst>
          </p:cNvPr>
          <p:cNvSpPr txBox="1"/>
          <p:nvPr/>
        </p:nvSpPr>
        <p:spPr>
          <a:xfrm>
            <a:off x="152400" y="1219200"/>
            <a:ext cx="19050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FF00"/>
                </a:solidFill>
              </a:rPr>
              <a:t>Click on drop down</a:t>
            </a:r>
          </a:p>
          <a:p>
            <a:pPr marL="285750" indent="-285750">
              <a:buFont typeface="Arial" panose="020B0604020202020204" pitchFamily="34" charset="0"/>
              <a:buChar char="•"/>
            </a:pPr>
            <a:r>
              <a:rPr lang="en-US" dirty="0">
                <a:solidFill>
                  <a:srgbClr val="FFFF00"/>
                </a:solidFill>
              </a:rPr>
              <a:t>Click on “+” sign</a:t>
            </a:r>
          </a:p>
          <a:p>
            <a:pPr marL="285750" indent="-285750">
              <a:buFont typeface="Arial" panose="020B0604020202020204" pitchFamily="34" charset="0"/>
              <a:buChar char="•"/>
            </a:pPr>
            <a:r>
              <a:rPr lang="en-US" dirty="0">
                <a:solidFill>
                  <a:srgbClr val="FFFF00"/>
                </a:solidFill>
              </a:rPr>
              <a:t>Navigate to folder containing MW image</a:t>
            </a:r>
          </a:p>
          <a:p>
            <a:pPr marL="285750" indent="-285750">
              <a:buFont typeface="Arial" panose="020B0604020202020204" pitchFamily="34" charset="0"/>
              <a:buChar char="•"/>
            </a:pPr>
            <a:r>
              <a:rPr lang="en-US" dirty="0">
                <a:solidFill>
                  <a:srgbClr val="FFFF00"/>
                </a:solidFill>
              </a:rPr>
              <a:t>Choose image and import</a:t>
            </a:r>
          </a:p>
        </p:txBody>
      </p:sp>
    </p:spTree>
    <p:extLst>
      <p:ext uri="{BB962C8B-B14F-4D97-AF65-F5344CB8AC3E}">
        <p14:creationId xmlns:p14="http://schemas.microsoft.com/office/powerpoint/2010/main" val="3170732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2551A-2F7A-8F01-AB21-984CF4CD8EC6}"/>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A455AB6F-DC60-FF8F-0A54-F2DBF01B531F}"/>
              </a:ext>
            </a:extLst>
          </p:cNvPr>
          <p:cNvSpPr txBox="1"/>
          <p:nvPr/>
        </p:nvSpPr>
        <p:spPr>
          <a:xfrm>
            <a:off x="152400" y="1219200"/>
            <a:ext cx="19050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FF00"/>
                </a:solidFill>
              </a:rPr>
              <a:t>Click on drop down</a:t>
            </a:r>
          </a:p>
          <a:p>
            <a:pPr marL="285750" indent="-285750">
              <a:buFont typeface="Arial" panose="020B0604020202020204" pitchFamily="34" charset="0"/>
              <a:buChar char="•"/>
            </a:pPr>
            <a:r>
              <a:rPr lang="en-US" dirty="0">
                <a:solidFill>
                  <a:srgbClr val="FFFF00"/>
                </a:solidFill>
              </a:rPr>
              <a:t>Scroll down to find MW image</a:t>
            </a:r>
          </a:p>
          <a:p>
            <a:pPr marL="285750" indent="-285750">
              <a:buFont typeface="Arial" panose="020B0604020202020204" pitchFamily="34" charset="0"/>
              <a:buChar char="•"/>
            </a:pPr>
            <a:r>
              <a:rPr lang="en-US" dirty="0">
                <a:solidFill>
                  <a:srgbClr val="FFFF00"/>
                </a:solidFill>
              </a:rPr>
              <a:t>Click on image</a:t>
            </a:r>
          </a:p>
          <a:p>
            <a:pPr marL="285750" indent="-285750">
              <a:buFont typeface="Arial" panose="020B0604020202020204" pitchFamily="34" charset="0"/>
              <a:buChar char="•"/>
            </a:pPr>
            <a:r>
              <a:rPr lang="en-US" dirty="0">
                <a:solidFill>
                  <a:srgbClr val="FFFF00"/>
                </a:solidFill>
              </a:rPr>
              <a:t>Chosen image will appear in top window</a:t>
            </a:r>
          </a:p>
        </p:txBody>
      </p:sp>
      <p:pic>
        <p:nvPicPr>
          <p:cNvPr id="9" name="Picture 8">
            <a:extLst>
              <a:ext uri="{FF2B5EF4-FFF2-40B4-BE49-F238E27FC236}">
                <a16:creationId xmlns:a16="http://schemas.microsoft.com/office/drawing/2014/main" id="{CBD93610-1E4B-D8CC-D05E-70B5E11321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0"/>
            <a:ext cx="3550786" cy="6785344"/>
          </a:xfrm>
          <a:prstGeom prst="rect">
            <a:avLst/>
          </a:prstGeom>
        </p:spPr>
      </p:pic>
      <p:sp>
        <p:nvSpPr>
          <p:cNvPr id="23" name="Conector reto 11">
            <a:extLst>
              <a:ext uri="{FF2B5EF4-FFF2-40B4-BE49-F238E27FC236}">
                <a16:creationId xmlns:a16="http://schemas.microsoft.com/office/drawing/2014/main" id="{F9C96441-FAEA-B93B-AFBF-D9998158EB73}"/>
              </a:ext>
            </a:extLst>
          </p:cNvPr>
          <p:cNvSpPr/>
          <p:nvPr/>
        </p:nvSpPr>
        <p:spPr>
          <a:xfrm rot="-1633772">
            <a:off x="1075959" y="3915033"/>
            <a:ext cx="1999028" cy="857270"/>
          </a:xfrm>
          <a:prstGeom prst="line">
            <a:avLst/>
          </a:prstGeom>
          <a:solidFill>
            <a:srgbClr val="E71224">
              <a:alpha val="5000"/>
            </a:srgbClr>
          </a:solidFill>
          <a:ln w="216000">
            <a:solidFill>
              <a:srgbClr val="E71224"/>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pic>
        <p:nvPicPr>
          <p:cNvPr id="11" name="Picture 10">
            <a:extLst>
              <a:ext uri="{FF2B5EF4-FFF2-40B4-BE49-F238E27FC236}">
                <a16:creationId xmlns:a16="http://schemas.microsoft.com/office/drawing/2014/main" id="{E9D631DB-66B2-B237-0879-5F5841EFD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0"/>
            <a:ext cx="3568683" cy="6858000"/>
          </a:xfrm>
          <a:prstGeom prst="rect">
            <a:avLst/>
          </a:prstGeom>
        </p:spPr>
      </p:pic>
      <p:sp>
        <p:nvSpPr>
          <p:cNvPr id="20" name="Conector reto 11">
            <a:extLst>
              <a:ext uri="{FF2B5EF4-FFF2-40B4-BE49-F238E27FC236}">
                <a16:creationId xmlns:a16="http://schemas.microsoft.com/office/drawing/2014/main" id="{A38B068D-83EB-A944-3C9A-662675A447D4}"/>
              </a:ext>
            </a:extLst>
          </p:cNvPr>
          <p:cNvSpPr/>
          <p:nvPr/>
        </p:nvSpPr>
        <p:spPr>
          <a:xfrm rot="-1633772" flipH="1" flipV="1">
            <a:off x="4661250" y="538083"/>
            <a:ext cx="1269300" cy="1030614"/>
          </a:xfrm>
          <a:prstGeom prst="line">
            <a:avLst/>
          </a:prstGeom>
          <a:solidFill>
            <a:srgbClr val="E71224">
              <a:alpha val="5000"/>
            </a:srgbClr>
          </a:solidFill>
          <a:ln w="216000">
            <a:solidFill>
              <a:srgbClr val="E71224"/>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sp>
        <p:nvSpPr>
          <p:cNvPr id="12" name="Conector reto 11">
            <a:extLst>
              <a:ext uri="{FF2B5EF4-FFF2-40B4-BE49-F238E27FC236}">
                <a16:creationId xmlns:a16="http://schemas.microsoft.com/office/drawing/2014/main" id="{5412FDC2-F64C-0A5B-30E0-CD7C698CEAB0}"/>
              </a:ext>
            </a:extLst>
          </p:cNvPr>
          <p:cNvSpPr/>
          <p:nvPr/>
        </p:nvSpPr>
        <p:spPr>
          <a:xfrm rot="-1633772" flipH="1" flipV="1">
            <a:off x="7709250" y="538082"/>
            <a:ext cx="1269300" cy="1030614"/>
          </a:xfrm>
          <a:prstGeom prst="line">
            <a:avLst/>
          </a:prstGeom>
          <a:solidFill>
            <a:srgbClr val="E71224">
              <a:alpha val="5000"/>
            </a:srgbClr>
          </a:solidFill>
          <a:ln w="216000">
            <a:solidFill>
              <a:srgbClr val="E71224"/>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2443686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0B5BA-9C11-32BF-13B9-6AAE46CA015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779F81D-2894-203B-EC06-81F977B9C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0"/>
            <a:ext cx="2458426" cy="4724400"/>
          </a:xfrm>
          <a:prstGeom prst="rect">
            <a:avLst/>
          </a:prstGeom>
        </p:spPr>
      </p:pic>
      <p:sp>
        <p:nvSpPr>
          <p:cNvPr id="20" name="Conector reto 11">
            <a:extLst>
              <a:ext uri="{FF2B5EF4-FFF2-40B4-BE49-F238E27FC236}">
                <a16:creationId xmlns:a16="http://schemas.microsoft.com/office/drawing/2014/main" id="{1B5C164B-FF09-97C4-D80E-5876B0AD089B}"/>
              </a:ext>
            </a:extLst>
          </p:cNvPr>
          <p:cNvSpPr/>
          <p:nvPr/>
        </p:nvSpPr>
        <p:spPr>
          <a:xfrm rot="-1633772" flipH="1" flipV="1">
            <a:off x="4732566" y="686489"/>
            <a:ext cx="440868" cy="1807840"/>
          </a:xfrm>
          <a:prstGeom prst="line">
            <a:avLst/>
          </a:prstGeom>
          <a:solidFill>
            <a:srgbClr val="E71224">
              <a:alpha val="5000"/>
            </a:srgbClr>
          </a:solidFill>
          <a:ln w="216000">
            <a:solidFill>
              <a:srgbClr val="E71224"/>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pic>
        <p:nvPicPr>
          <p:cNvPr id="3" name="Picture 2">
            <a:extLst>
              <a:ext uri="{FF2B5EF4-FFF2-40B4-BE49-F238E27FC236}">
                <a16:creationId xmlns:a16="http://schemas.microsoft.com/office/drawing/2014/main" id="{C04D96DA-87A9-17F1-8ADE-CF46A362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93" y="0"/>
            <a:ext cx="3586598" cy="5257800"/>
          </a:xfrm>
          <a:prstGeom prst="rect">
            <a:avLst/>
          </a:prstGeom>
        </p:spPr>
      </p:pic>
      <p:pic>
        <p:nvPicPr>
          <p:cNvPr id="5" name="Picture 4">
            <a:extLst>
              <a:ext uri="{FF2B5EF4-FFF2-40B4-BE49-F238E27FC236}">
                <a16:creationId xmlns:a16="http://schemas.microsoft.com/office/drawing/2014/main" id="{E1B433CC-204E-F147-7AFA-02EB969BF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7345" y="0"/>
            <a:ext cx="3586655" cy="5334000"/>
          </a:xfrm>
          <a:prstGeom prst="rect">
            <a:avLst/>
          </a:prstGeom>
        </p:spPr>
      </p:pic>
    </p:spTree>
    <p:extLst>
      <p:ext uri="{BB962C8B-B14F-4D97-AF65-F5344CB8AC3E}">
        <p14:creationId xmlns:p14="http://schemas.microsoft.com/office/powerpoint/2010/main" val="3711175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EA029-C5D7-F897-500F-7309924C8BE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F45EFC0-A197-25D7-673B-EA0D3A723C77}"/>
              </a:ext>
            </a:extLst>
          </p:cNvPr>
          <p:cNvSpPr txBox="1"/>
          <p:nvPr/>
        </p:nvSpPr>
        <p:spPr>
          <a:xfrm>
            <a:off x="0" y="457200"/>
            <a:ext cx="2514600" cy="45243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FF00"/>
                </a:solidFill>
              </a:rPr>
              <a:t>Once the MW is in place, right click anywhere on the ”Sky Replacement” drop down to close the ”Choose Sky” dropdown</a:t>
            </a:r>
          </a:p>
          <a:p>
            <a:pPr marL="285750" indent="-285750">
              <a:buFont typeface="Arial" panose="020B0604020202020204" pitchFamily="34" charset="0"/>
              <a:buChar char="•"/>
            </a:pPr>
            <a:r>
              <a:rPr lang="en-US" dirty="0">
                <a:solidFill>
                  <a:srgbClr val="FFFF00"/>
                </a:solidFill>
              </a:rPr>
              <a:t>Play with the available sliders to see what they do and adjust the image to taste (”Shift Edge,” “Fade Edge,” and “Edge Lighting” are often necessary adjustments)</a:t>
            </a:r>
          </a:p>
        </p:txBody>
      </p:sp>
      <p:pic>
        <p:nvPicPr>
          <p:cNvPr id="4" name="Picture 3">
            <a:extLst>
              <a:ext uri="{FF2B5EF4-FFF2-40B4-BE49-F238E27FC236}">
                <a16:creationId xmlns:a16="http://schemas.microsoft.com/office/drawing/2014/main" id="{12285EA6-F5C4-9DB5-A5E9-38D6C2ACC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001" y="0"/>
            <a:ext cx="6562962" cy="5410200"/>
          </a:xfrm>
          <a:prstGeom prst="rect">
            <a:avLst/>
          </a:prstGeom>
        </p:spPr>
      </p:pic>
    </p:spTree>
    <p:extLst>
      <p:ext uri="{BB962C8B-B14F-4D97-AF65-F5344CB8AC3E}">
        <p14:creationId xmlns:p14="http://schemas.microsoft.com/office/powerpoint/2010/main" val="1730636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2E5C4-A3E8-E59D-1971-CBACE34D481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06DFC27-17E9-D1EC-0E6C-EF03F4465CDC}"/>
              </a:ext>
            </a:extLst>
          </p:cNvPr>
          <p:cNvSpPr txBox="1"/>
          <p:nvPr/>
        </p:nvSpPr>
        <p:spPr>
          <a:xfrm>
            <a:off x="0" y="457200"/>
            <a:ext cx="25146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FF00"/>
                </a:solidFill>
              </a:rPr>
              <a:t>After selecting your sky, the layer panel will look like this.</a:t>
            </a:r>
          </a:p>
          <a:p>
            <a:pPr marL="285750" indent="-285750">
              <a:buFont typeface="Arial" panose="020B0604020202020204" pitchFamily="34" charset="0"/>
              <a:buChar char="•"/>
            </a:pPr>
            <a:r>
              <a:rPr lang="en-US" dirty="0">
                <a:solidFill>
                  <a:srgbClr val="FFFF00"/>
                </a:solidFill>
              </a:rPr>
              <a:t>You can then flatten the layers (or create a stamp layer) and continue editing in Photoshop or save back to Lightroom to finish editing.</a:t>
            </a:r>
          </a:p>
        </p:txBody>
      </p:sp>
      <p:pic>
        <p:nvPicPr>
          <p:cNvPr id="3" name="Picture 2">
            <a:extLst>
              <a:ext uri="{FF2B5EF4-FFF2-40B4-BE49-F238E27FC236}">
                <a16:creationId xmlns:a16="http://schemas.microsoft.com/office/drawing/2014/main" id="{B6777794-1E25-5FB1-E054-D4F9127813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838200"/>
            <a:ext cx="4476750" cy="4994063"/>
          </a:xfrm>
          <a:prstGeom prst="rect">
            <a:avLst/>
          </a:prstGeom>
        </p:spPr>
      </p:pic>
    </p:spTree>
    <p:extLst>
      <p:ext uri="{BB962C8B-B14F-4D97-AF65-F5344CB8AC3E}">
        <p14:creationId xmlns:p14="http://schemas.microsoft.com/office/powerpoint/2010/main" val="2280779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57264-D40A-F69F-2009-A21EA36D02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A6820E-DBAA-7A62-BDF8-A22137E683F1}"/>
              </a:ext>
            </a:extLst>
          </p:cNvPr>
          <p:cNvSpPr>
            <a:spLocks noGrp="1"/>
          </p:cNvSpPr>
          <p:nvPr>
            <p:ph type="title"/>
          </p:nvPr>
        </p:nvSpPr>
        <p:spPr/>
        <p:txBody>
          <a:bodyPr>
            <a:normAutofit fontScale="90000"/>
          </a:bodyPr>
          <a:lstStyle/>
          <a:p>
            <a:r>
              <a:rPr lang="en-US" dirty="0">
                <a:solidFill>
                  <a:srgbClr val="FFFF00"/>
                </a:solidFill>
              </a:rPr>
              <a:t>Blending Blue Hour and MW Images in Photoshop</a:t>
            </a:r>
          </a:p>
        </p:txBody>
      </p:sp>
      <p:sp>
        <p:nvSpPr>
          <p:cNvPr id="3" name="Content Placeholder 2">
            <a:extLst>
              <a:ext uri="{FF2B5EF4-FFF2-40B4-BE49-F238E27FC236}">
                <a16:creationId xmlns:a16="http://schemas.microsoft.com/office/drawing/2014/main" id="{37C5D9B2-F1F9-DAD0-0D41-CAEB1C63A564}"/>
              </a:ext>
            </a:extLst>
          </p:cNvPr>
          <p:cNvSpPr>
            <a:spLocks noGrp="1"/>
          </p:cNvSpPr>
          <p:nvPr>
            <p:ph idx="1"/>
          </p:nvPr>
        </p:nvSpPr>
        <p:spPr/>
        <p:txBody>
          <a:bodyPr>
            <a:normAutofit/>
          </a:bodyPr>
          <a:lstStyle/>
          <a:p>
            <a:r>
              <a:rPr lang="en-US" dirty="0">
                <a:solidFill>
                  <a:srgbClr val="FFFF00"/>
                </a:solidFill>
              </a:rPr>
              <a:t>Using Layer Masking Technique</a:t>
            </a:r>
          </a:p>
          <a:p>
            <a:r>
              <a:rPr lang="en-US" dirty="0">
                <a:solidFill>
                  <a:srgbClr val="FFFF00"/>
                </a:solidFill>
              </a:rPr>
              <a:t>Open both foreground and MW images in PS</a:t>
            </a:r>
          </a:p>
          <a:p>
            <a:pPr lvl="1"/>
            <a:r>
              <a:rPr lang="en-US" dirty="0">
                <a:solidFill>
                  <a:srgbClr val="FFFF00"/>
                </a:solidFill>
              </a:rPr>
              <a:t>Option 1</a:t>
            </a:r>
          </a:p>
          <a:p>
            <a:pPr lvl="2"/>
            <a:r>
              <a:rPr lang="en-US" dirty="0">
                <a:solidFill>
                  <a:srgbClr val="FFFF00"/>
                </a:solidFill>
              </a:rPr>
              <a:t>From Lightroom, select both images and “open as layers in Photoshop”</a:t>
            </a:r>
          </a:p>
          <a:p>
            <a:pPr lvl="1"/>
            <a:r>
              <a:rPr lang="en-US" dirty="0">
                <a:solidFill>
                  <a:srgbClr val="FFFF00"/>
                </a:solidFill>
              </a:rPr>
              <a:t>Option 2</a:t>
            </a:r>
          </a:p>
          <a:p>
            <a:pPr lvl="2"/>
            <a:r>
              <a:rPr lang="en-US" dirty="0">
                <a:solidFill>
                  <a:srgbClr val="FFFF00"/>
                </a:solidFill>
              </a:rPr>
              <a:t>In Photoshop, open each image separately</a:t>
            </a:r>
          </a:p>
          <a:p>
            <a:pPr lvl="1"/>
            <a:r>
              <a:rPr lang="en-US" dirty="0">
                <a:solidFill>
                  <a:srgbClr val="FFFF00"/>
                </a:solidFill>
              </a:rPr>
              <a:t>Follow directions on next few slides</a:t>
            </a:r>
          </a:p>
          <a:p>
            <a:pPr lvl="1"/>
            <a:endParaRPr lang="en-US" dirty="0">
              <a:solidFill>
                <a:srgbClr val="FFFF00"/>
              </a:solidFill>
            </a:endParaRPr>
          </a:p>
        </p:txBody>
      </p:sp>
    </p:spTree>
    <p:extLst>
      <p:ext uri="{BB962C8B-B14F-4D97-AF65-F5344CB8AC3E}">
        <p14:creationId xmlns:p14="http://schemas.microsoft.com/office/powerpoint/2010/main" val="87487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Planning</a:t>
            </a:r>
          </a:p>
        </p:txBody>
      </p:sp>
      <p:sp>
        <p:nvSpPr>
          <p:cNvPr id="3" name="Content Placeholder 2"/>
          <p:cNvSpPr>
            <a:spLocks noGrp="1"/>
          </p:cNvSpPr>
          <p:nvPr>
            <p:ph idx="1"/>
          </p:nvPr>
        </p:nvSpPr>
        <p:spPr/>
        <p:txBody>
          <a:bodyPr/>
          <a:lstStyle/>
          <a:p>
            <a:r>
              <a:rPr lang="en-US" dirty="0">
                <a:solidFill>
                  <a:srgbClr val="FFFF00"/>
                </a:solidFill>
              </a:rPr>
              <a:t>Objectives	</a:t>
            </a:r>
          </a:p>
          <a:p>
            <a:pPr lvl="1"/>
            <a:r>
              <a:rPr lang="en-US" dirty="0">
                <a:solidFill>
                  <a:srgbClr val="FFFF00"/>
                </a:solidFill>
              </a:rPr>
              <a:t>Milky Way</a:t>
            </a:r>
          </a:p>
          <a:p>
            <a:pPr lvl="1"/>
            <a:r>
              <a:rPr lang="en-US" dirty="0">
                <a:solidFill>
                  <a:srgbClr val="FFFF00"/>
                </a:solidFill>
              </a:rPr>
              <a:t>Blue Hour		</a:t>
            </a:r>
          </a:p>
          <a:p>
            <a:pPr marL="457200" lvl="1" indent="0">
              <a:buNone/>
            </a:pPr>
            <a:endParaRPr lang="en-US" dirty="0">
              <a:solidFill>
                <a:srgbClr val="FFFF00"/>
              </a:solidFill>
            </a:endParaRPr>
          </a:p>
        </p:txBody>
      </p:sp>
    </p:spTree>
    <p:extLst>
      <p:ext uri="{BB962C8B-B14F-4D97-AF65-F5344CB8AC3E}">
        <p14:creationId xmlns:p14="http://schemas.microsoft.com/office/powerpoint/2010/main" val="727004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4C749-CEF3-76A7-C16E-B9698F672D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10D4D8-3B20-B295-C461-463A7CC55066}"/>
              </a:ext>
            </a:extLst>
          </p:cNvPr>
          <p:cNvSpPr>
            <a:spLocks noGrp="1"/>
          </p:cNvSpPr>
          <p:nvPr>
            <p:ph type="title"/>
          </p:nvPr>
        </p:nvSpPr>
        <p:spPr/>
        <p:txBody>
          <a:bodyPr>
            <a:normAutofit fontScale="90000"/>
          </a:bodyPr>
          <a:lstStyle/>
          <a:p>
            <a:r>
              <a:rPr lang="en-US" dirty="0">
                <a:solidFill>
                  <a:srgbClr val="FFFF00"/>
                </a:solidFill>
              </a:rPr>
              <a:t>Blending Blue Hour and MW Images in Photoshop</a:t>
            </a:r>
          </a:p>
        </p:txBody>
      </p:sp>
      <p:pic>
        <p:nvPicPr>
          <p:cNvPr id="5" name="Picture 4">
            <a:extLst>
              <a:ext uri="{FF2B5EF4-FFF2-40B4-BE49-F238E27FC236}">
                <a16:creationId xmlns:a16="http://schemas.microsoft.com/office/drawing/2014/main" id="{1AD1069C-947F-DD15-A099-4E1BB8D29B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428000"/>
            <a:ext cx="4755931" cy="5430000"/>
          </a:xfrm>
          <a:prstGeom prst="rect">
            <a:avLst/>
          </a:prstGeom>
        </p:spPr>
      </p:pic>
      <p:sp>
        <p:nvSpPr>
          <p:cNvPr id="6" name="Conector reto 11">
            <a:extLst>
              <a:ext uri="{FF2B5EF4-FFF2-40B4-BE49-F238E27FC236}">
                <a16:creationId xmlns:a16="http://schemas.microsoft.com/office/drawing/2014/main" id="{1A810766-5A4A-EF86-BFA6-F3BDED711A18}"/>
              </a:ext>
            </a:extLst>
          </p:cNvPr>
          <p:cNvSpPr/>
          <p:nvPr/>
        </p:nvSpPr>
        <p:spPr>
          <a:xfrm rot="-1633772">
            <a:off x="3209559" y="5820033"/>
            <a:ext cx="1999028" cy="857270"/>
          </a:xfrm>
          <a:prstGeom prst="line">
            <a:avLst/>
          </a:prstGeom>
          <a:solidFill>
            <a:srgbClr val="E71224">
              <a:alpha val="5000"/>
            </a:srgbClr>
          </a:solidFill>
          <a:ln w="216000">
            <a:solidFill>
              <a:srgbClr val="E71224"/>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971A3DC1-5E61-F875-7863-CADCD88BFC93}"/>
                  </a:ext>
                </a:extLst>
              </p14:cNvPr>
              <p14:cNvContentPartPr/>
              <p14:nvPr/>
            </p14:nvContentPartPr>
            <p14:xfrm>
              <a:off x="5486400" y="6172200"/>
              <a:ext cx="1497600" cy="7920"/>
            </p14:xfrm>
          </p:contentPart>
        </mc:Choice>
        <mc:Fallback xmlns="">
          <p:pic>
            <p:nvPicPr>
              <p:cNvPr id="7" name="Ink 6">
                <a:extLst>
                  <a:ext uri="{FF2B5EF4-FFF2-40B4-BE49-F238E27FC236}">
                    <a16:creationId xmlns:a16="http://schemas.microsoft.com/office/drawing/2014/main" id="{971A3DC1-5E61-F875-7863-CADCD88BFC93}"/>
                  </a:ext>
                </a:extLst>
              </p:cNvPr>
              <p:cNvPicPr/>
              <p:nvPr/>
            </p:nvPicPr>
            <p:blipFill>
              <a:blip r:embed="rId4"/>
              <a:stretch>
                <a:fillRect/>
              </a:stretch>
            </p:blipFill>
            <p:spPr>
              <a:xfrm>
                <a:off x="5432400" y="6064200"/>
                <a:ext cx="160524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7638DF69-A384-E032-F20B-F020325F38F4}"/>
                  </a:ext>
                </a:extLst>
              </p14:cNvPr>
              <p14:cNvContentPartPr/>
              <p14:nvPr/>
            </p14:nvContentPartPr>
            <p14:xfrm>
              <a:off x="-539046" y="4713731"/>
              <a:ext cx="360" cy="360"/>
            </p14:xfrm>
          </p:contentPart>
        </mc:Choice>
        <mc:Fallback xmlns="">
          <p:pic>
            <p:nvPicPr>
              <p:cNvPr id="8" name="Ink 7">
                <a:extLst>
                  <a:ext uri="{FF2B5EF4-FFF2-40B4-BE49-F238E27FC236}">
                    <a16:creationId xmlns:a16="http://schemas.microsoft.com/office/drawing/2014/main" id="{7638DF69-A384-E032-F20B-F020325F38F4}"/>
                  </a:ext>
                </a:extLst>
              </p:cNvPr>
              <p:cNvPicPr/>
              <p:nvPr/>
            </p:nvPicPr>
            <p:blipFill>
              <a:blip r:embed="rId6"/>
              <a:stretch>
                <a:fillRect/>
              </a:stretch>
            </p:blipFill>
            <p:spPr>
              <a:xfrm>
                <a:off x="-574686" y="4642091"/>
                <a:ext cx="72000" cy="144000"/>
              </a:xfrm>
              <a:prstGeom prst="rect">
                <a:avLst/>
              </a:prstGeom>
            </p:spPr>
          </p:pic>
        </mc:Fallback>
      </mc:AlternateContent>
      <p:sp>
        <p:nvSpPr>
          <p:cNvPr id="9" name="TextBox 8">
            <a:extLst>
              <a:ext uri="{FF2B5EF4-FFF2-40B4-BE49-F238E27FC236}">
                <a16:creationId xmlns:a16="http://schemas.microsoft.com/office/drawing/2014/main" id="{BB1143E1-8BEC-C934-D764-1AB6D84E6E29}"/>
              </a:ext>
            </a:extLst>
          </p:cNvPr>
          <p:cNvSpPr txBox="1"/>
          <p:nvPr/>
        </p:nvSpPr>
        <p:spPr>
          <a:xfrm>
            <a:off x="304800" y="1905000"/>
            <a:ext cx="1600200" cy="369332"/>
          </a:xfrm>
          <a:prstGeom prst="rect">
            <a:avLst/>
          </a:prstGeom>
          <a:noFill/>
        </p:spPr>
        <p:txBody>
          <a:bodyPr wrap="square" rtlCol="0">
            <a:spAutoFit/>
          </a:bodyPr>
          <a:lstStyle/>
          <a:p>
            <a:r>
              <a:rPr lang="en-US" dirty="0">
                <a:solidFill>
                  <a:srgbClr val="FFFF00"/>
                </a:solidFill>
              </a:rPr>
              <a:t>Option 1</a:t>
            </a:r>
          </a:p>
        </p:txBody>
      </p:sp>
    </p:spTree>
    <p:extLst>
      <p:ext uri="{BB962C8B-B14F-4D97-AF65-F5344CB8AC3E}">
        <p14:creationId xmlns:p14="http://schemas.microsoft.com/office/powerpoint/2010/main" val="3111441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BE33C-53CC-46BC-6C1C-DA136057D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114CBB-ED96-A880-5BDF-50F238904B08}"/>
              </a:ext>
            </a:extLst>
          </p:cNvPr>
          <p:cNvSpPr>
            <a:spLocks noGrp="1"/>
          </p:cNvSpPr>
          <p:nvPr>
            <p:ph type="title"/>
          </p:nvPr>
        </p:nvSpPr>
        <p:spPr/>
        <p:txBody>
          <a:bodyPr>
            <a:normAutofit fontScale="90000"/>
          </a:bodyPr>
          <a:lstStyle/>
          <a:p>
            <a:r>
              <a:rPr lang="en-US" dirty="0">
                <a:solidFill>
                  <a:srgbClr val="FFFF00"/>
                </a:solidFill>
              </a:rPr>
              <a:t>Blending Blue Hour and MW Images in Photoshop</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F0BF6FA2-835F-6707-9D62-4D0FD5706DB0}"/>
                  </a:ext>
                </a:extLst>
              </p14:cNvPr>
              <p14:cNvContentPartPr/>
              <p14:nvPr/>
            </p14:nvContentPartPr>
            <p14:xfrm>
              <a:off x="-539046" y="4713731"/>
              <a:ext cx="360" cy="360"/>
            </p14:xfrm>
          </p:contentPart>
        </mc:Choice>
        <mc:Fallback xmlns="">
          <p:pic>
            <p:nvPicPr>
              <p:cNvPr id="8" name="Ink 7">
                <a:extLst>
                  <a:ext uri="{FF2B5EF4-FFF2-40B4-BE49-F238E27FC236}">
                    <a16:creationId xmlns:a16="http://schemas.microsoft.com/office/drawing/2014/main" id="{F0BF6FA2-835F-6707-9D62-4D0FD5706DB0}"/>
                  </a:ext>
                </a:extLst>
              </p:cNvPr>
              <p:cNvPicPr/>
              <p:nvPr/>
            </p:nvPicPr>
            <p:blipFill>
              <a:blip r:embed="rId3"/>
              <a:stretch>
                <a:fillRect/>
              </a:stretch>
            </p:blipFill>
            <p:spPr>
              <a:xfrm>
                <a:off x="-575046" y="4641731"/>
                <a:ext cx="72000" cy="144000"/>
              </a:xfrm>
              <a:prstGeom prst="rect">
                <a:avLst/>
              </a:prstGeom>
            </p:spPr>
          </p:pic>
        </mc:Fallback>
      </mc:AlternateContent>
      <p:sp>
        <p:nvSpPr>
          <p:cNvPr id="9" name="TextBox 8">
            <a:extLst>
              <a:ext uri="{FF2B5EF4-FFF2-40B4-BE49-F238E27FC236}">
                <a16:creationId xmlns:a16="http://schemas.microsoft.com/office/drawing/2014/main" id="{8417160D-F500-6E65-AD3F-94875A8466D7}"/>
              </a:ext>
            </a:extLst>
          </p:cNvPr>
          <p:cNvSpPr txBox="1"/>
          <p:nvPr/>
        </p:nvSpPr>
        <p:spPr>
          <a:xfrm>
            <a:off x="152400" y="1676400"/>
            <a:ext cx="1600200" cy="2031325"/>
          </a:xfrm>
          <a:prstGeom prst="rect">
            <a:avLst/>
          </a:prstGeom>
          <a:noFill/>
        </p:spPr>
        <p:txBody>
          <a:bodyPr wrap="square" rtlCol="0">
            <a:spAutoFit/>
          </a:bodyPr>
          <a:lstStyle/>
          <a:p>
            <a:r>
              <a:rPr lang="en-US" dirty="0">
                <a:solidFill>
                  <a:srgbClr val="FFFF00"/>
                </a:solidFill>
              </a:rPr>
              <a:t>Option 2</a:t>
            </a:r>
          </a:p>
          <a:p>
            <a:pPr marL="285750" indent="-285750">
              <a:buFont typeface="Arial" panose="020B0604020202020204" pitchFamily="34" charset="0"/>
              <a:buChar char="•"/>
            </a:pPr>
            <a:r>
              <a:rPr lang="en-US" dirty="0">
                <a:solidFill>
                  <a:srgbClr val="FFFF00"/>
                </a:solidFill>
              </a:rPr>
              <a:t>Open images individually in Photoshop</a:t>
            </a:r>
          </a:p>
          <a:p>
            <a:pPr marL="285750" indent="-285750">
              <a:buFont typeface="Arial" panose="020B0604020202020204" pitchFamily="34" charset="0"/>
              <a:buChar char="•"/>
            </a:pPr>
            <a:endParaRPr lang="en-US" dirty="0">
              <a:solidFill>
                <a:srgbClr val="FFFF00"/>
              </a:solidFill>
            </a:endParaRPr>
          </a:p>
        </p:txBody>
      </p:sp>
      <p:pic>
        <p:nvPicPr>
          <p:cNvPr id="4" name="Picture 3">
            <a:extLst>
              <a:ext uri="{FF2B5EF4-FFF2-40B4-BE49-F238E27FC236}">
                <a16:creationId xmlns:a16="http://schemas.microsoft.com/office/drawing/2014/main" id="{C6A4F45D-F41D-1024-81D5-426882FF0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504507"/>
            <a:ext cx="6545721" cy="5334000"/>
          </a:xfrm>
          <a:prstGeom prst="rect">
            <a:avLst/>
          </a:prstGeom>
        </p:spPr>
      </p:pic>
      <p:sp>
        <p:nvSpPr>
          <p:cNvPr id="10" name="Conector reto 11">
            <a:extLst>
              <a:ext uri="{FF2B5EF4-FFF2-40B4-BE49-F238E27FC236}">
                <a16:creationId xmlns:a16="http://schemas.microsoft.com/office/drawing/2014/main" id="{2676CEFD-2AAD-F265-7DB3-D0DC3C6A79D0}"/>
              </a:ext>
            </a:extLst>
          </p:cNvPr>
          <p:cNvSpPr/>
          <p:nvPr/>
        </p:nvSpPr>
        <p:spPr>
          <a:xfrm rot="-1633772" flipV="1">
            <a:off x="2433627" y="1764214"/>
            <a:ext cx="1152547" cy="2406311"/>
          </a:xfrm>
          <a:prstGeom prst="line">
            <a:avLst/>
          </a:prstGeom>
          <a:solidFill>
            <a:srgbClr val="E71224">
              <a:alpha val="5000"/>
            </a:srgbClr>
          </a:solidFill>
          <a:ln w="216000">
            <a:solidFill>
              <a:srgbClr val="E71224"/>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sp>
        <p:nvSpPr>
          <p:cNvPr id="6" name="Conector reto 11">
            <a:extLst>
              <a:ext uri="{FF2B5EF4-FFF2-40B4-BE49-F238E27FC236}">
                <a16:creationId xmlns:a16="http://schemas.microsoft.com/office/drawing/2014/main" id="{3F06A074-6963-5A1B-7873-050D2515FDD8}"/>
              </a:ext>
            </a:extLst>
          </p:cNvPr>
          <p:cNvSpPr/>
          <p:nvPr/>
        </p:nvSpPr>
        <p:spPr>
          <a:xfrm rot="-1633772" flipV="1">
            <a:off x="4510957" y="1922710"/>
            <a:ext cx="1157783" cy="2317919"/>
          </a:xfrm>
          <a:prstGeom prst="line">
            <a:avLst/>
          </a:prstGeom>
          <a:solidFill>
            <a:srgbClr val="E71224">
              <a:alpha val="5000"/>
            </a:srgbClr>
          </a:solidFill>
          <a:ln w="216000">
            <a:solidFill>
              <a:srgbClr val="E71224"/>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2737949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D6E5B-AC92-FCE0-92A8-62F4812FF6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70EA8B-A0AD-912E-A83F-8AE4E33F39C6}"/>
              </a:ext>
            </a:extLst>
          </p:cNvPr>
          <p:cNvSpPr>
            <a:spLocks noGrp="1"/>
          </p:cNvSpPr>
          <p:nvPr>
            <p:ph type="title"/>
          </p:nvPr>
        </p:nvSpPr>
        <p:spPr/>
        <p:txBody>
          <a:bodyPr>
            <a:normAutofit fontScale="90000"/>
          </a:bodyPr>
          <a:lstStyle/>
          <a:p>
            <a:r>
              <a:rPr lang="en-US" dirty="0">
                <a:solidFill>
                  <a:srgbClr val="FFFF00"/>
                </a:solidFill>
              </a:rPr>
              <a:t>Blending Blue Hour and MW Images in Photoshop</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DC0D1E3C-1330-8783-F222-3A699AA98416}"/>
                  </a:ext>
                </a:extLst>
              </p14:cNvPr>
              <p14:cNvContentPartPr/>
              <p14:nvPr/>
            </p14:nvContentPartPr>
            <p14:xfrm>
              <a:off x="-539046" y="4713731"/>
              <a:ext cx="360" cy="360"/>
            </p14:xfrm>
          </p:contentPart>
        </mc:Choice>
        <mc:Fallback xmlns="">
          <p:pic>
            <p:nvPicPr>
              <p:cNvPr id="8" name="Ink 7">
                <a:extLst>
                  <a:ext uri="{FF2B5EF4-FFF2-40B4-BE49-F238E27FC236}">
                    <a16:creationId xmlns:a16="http://schemas.microsoft.com/office/drawing/2014/main" id="{DC0D1E3C-1330-8783-F222-3A699AA98416}"/>
                  </a:ext>
                </a:extLst>
              </p:cNvPr>
              <p:cNvPicPr/>
              <p:nvPr/>
            </p:nvPicPr>
            <p:blipFill>
              <a:blip r:embed="rId3"/>
              <a:stretch>
                <a:fillRect/>
              </a:stretch>
            </p:blipFill>
            <p:spPr>
              <a:xfrm>
                <a:off x="-575046" y="4641731"/>
                <a:ext cx="72000" cy="144000"/>
              </a:xfrm>
              <a:prstGeom prst="rect">
                <a:avLst/>
              </a:prstGeom>
            </p:spPr>
          </p:pic>
        </mc:Fallback>
      </mc:AlternateContent>
      <p:sp>
        <p:nvSpPr>
          <p:cNvPr id="9" name="TextBox 8">
            <a:extLst>
              <a:ext uri="{FF2B5EF4-FFF2-40B4-BE49-F238E27FC236}">
                <a16:creationId xmlns:a16="http://schemas.microsoft.com/office/drawing/2014/main" id="{777E977B-31E8-7D68-CA69-8C206651195E}"/>
              </a:ext>
            </a:extLst>
          </p:cNvPr>
          <p:cNvSpPr txBox="1"/>
          <p:nvPr/>
        </p:nvSpPr>
        <p:spPr>
          <a:xfrm>
            <a:off x="152400" y="1676400"/>
            <a:ext cx="1600200" cy="1477328"/>
          </a:xfrm>
          <a:prstGeom prst="rect">
            <a:avLst/>
          </a:prstGeom>
          <a:noFill/>
        </p:spPr>
        <p:txBody>
          <a:bodyPr wrap="square" rtlCol="0">
            <a:spAutoFit/>
          </a:bodyPr>
          <a:lstStyle/>
          <a:p>
            <a:r>
              <a:rPr lang="en-US" dirty="0">
                <a:solidFill>
                  <a:srgbClr val="FFFF00"/>
                </a:solidFill>
              </a:rPr>
              <a:t>Method 2</a:t>
            </a:r>
          </a:p>
          <a:p>
            <a:pPr marL="285750" indent="-285750">
              <a:buFont typeface="Arial" panose="020B0604020202020204" pitchFamily="34" charset="0"/>
              <a:buChar char="•"/>
            </a:pPr>
            <a:r>
              <a:rPr lang="en-US" dirty="0">
                <a:solidFill>
                  <a:srgbClr val="FFFF00"/>
                </a:solidFill>
              </a:rPr>
              <a:t>Select the “Move Tool”</a:t>
            </a:r>
          </a:p>
          <a:p>
            <a:pPr marL="285750" indent="-285750">
              <a:buFont typeface="Arial" panose="020B0604020202020204" pitchFamily="34" charset="0"/>
              <a:buChar char="•"/>
            </a:pPr>
            <a:endParaRPr lang="en-US" dirty="0">
              <a:solidFill>
                <a:srgbClr val="FFFF00"/>
              </a:solidFill>
            </a:endParaRPr>
          </a:p>
        </p:txBody>
      </p:sp>
      <p:pic>
        <p:nvPicPr>
          <p:cNvPr id="5" name="Picture 4">
            <a:extLst>
              <a:ext uri="{FF2B5EF4-FFF2-40B4-BE49-F238E27FC236}">
                <a16:creationId xmlns:a16="http://schemas.microsoft.com/office/drawing/2014/main" id="{EEAE95C3-971B-6E21-BF23-BFFF15C89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224" y="2720933"/>
            <a:ext cx="7239000" cy="2732750"/>
          </a:xfrm>
          <a:prstGeom prst="rect">
            <a:avLst/>
          </a:prstGeom>
        </p:spPr>
      </p:pic>
      <p:sp>
        <p:nvSpPr>
          <p:cNvPr id="7" name="Conector reto 11">
            <a:extLst>
              <a:ext uri="{FF2B5EF4-FFF2-40B4-BE49-F238E27FC236}">
                <a16:creationId xmlns:a16="http://schemas.microsoft.com/office/drawing/2014/main" id="{F796FD70-C39C-BE2F-DC12-9F30F0C184DD}"/>
              </a:ext>
            </a:extLst>
          </p:cNvPr>
          <p:cNvSpPr/>
          <p:nvPr/>
        </p:nvSpPr>
        <p:spPr>
          <a:xfrm rot="-1633772" flipH="1" flipV="1">
            <a:off x="2252613" y="2565737"/>
            <a:ext cx="2568929" cy="2807778"/>
          </a:xfrm>
          <a:prstGeom prst="line">
            <a:avLst/>
          </a:prstGeom>
          <a:solidFill>
            <a:srgbClr val="E71224">
              <a:alpha val="5000"/>
            </a:srgbClr>
          </a:solidFill>
          <a:ln w="216000">
            <a:solidFill>
              <a:srgbClr val="E71224"/>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1343663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360B1-D0C3-5F29-7B9D-06BE201746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226321-CAE3-73DC-A4A6-90A6A17EE8F7}"/>
              </a:ext>
            </a:extLst>
          </p:cNvPr>
          <p:cNvSpPr>
            <a:spLocks noGrp="1"/>
          </p:cNvSpPr>
          <p:nvPr>
            <p:ph type="title"/>
          </p:nvPr>
        </p:nvSpPr>
        <p:spPr/>
        <p:txBody>
          <a:bodyPr>
            <a:normAutofit fontScale="90000"/>
          </a:bodyPr>
          <a:lstStyle/>
          <a:p>
            <a:r>
              <a:rPr lang="en-US" dirty="0">
                <a:solidFill>
                  <a:srgbClr val="FFFF00"/>
                </a:solidFill>
              </a:rPr>
              <a:t>Blending Blue Hour and MW Images in Photoshop</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E2E3F5D3-21D9-8D36-D11C-092FFB837A28}"/>
                  </a:ext>
                </a:extLst>
              </p14:cNvPr>
              <p14:cNvContentPartPr/>
              <p14:nvPr/>
            </p14:nvContentPartPr>
            <p14:xfrm>
              <a:off x="-539046" y="4713731"/>
              <a:ext cx="360" cy="360"/>
            </p14:xfrm>
          </p:contentPart>
        </mc:Choice>
        <mc:Fallback xmlns="">
          <p:pic>
            <p:nvPicPr>
              <p:cNvPr id="8" name="Ink 7">
                <a:extLst>
                  <a:ext uri="{FF2B5EF4-FFF2-40B4-BE49-F238E27FC236}">
                    <a16:creationId xmlns:a16="http://schemas.microsoft.com/office/drawing/2014/main" id="{E2E3F5D3-21D9-8D36-D11C-092FFB837A28}"/>
                  </a:ext>
                </a:extLst>
              </p:cNvPr>
              <p:cNvPicPr/>
              <p:nvPr/>
            </p:nvPicPr>
            <p:blipFill>
              <a:blip r:embed="rId3"/>
              <a:stretch>
                <a:fillRect/>
              </a:stretch>
            </p:blipFill>
            <p:spPr>
              <a:xfrm>
                <a:off x="-575046" y="4641731"/>
                <a:ext cx="72000" cy="144000"/>
              </a:xfrm>
              <a:prstGeom prst="rect">
                <a:avLst/>
              </a:prstGeom>
            </p:spPr>
          </p:pic>
        </mc:Fallback>
      </mc:AlternateContent>
      <p:sp>
        <p:nvSpPr>
          <p:cNvPr id="9" name="TextBox 8">
            <a:extLst>
              <a:ext uri="{FF2B5EF4-FFF2-40B4-BE49-F238E27FC236}">
                <a16:creationId xmlns:a16="http://schemas.microsoft.com/office/drawing/2014/main" id="{FE78CA25-4A20-6E51-9936-9BDD386A6AE0}"/>
              </a:ext>
            </a:extLst>
          </p:cNvPr>
          <p:cNvSpPr txBox="1"/>
          <p:nvPr/>
        </p:nvSpPr>
        <p:spPr>
          <a:xfrm>
            <a:off x="76200" y="914400"/>
            <a:ext cx="2286000" cy="6186309"/>
          </a:xfrm>
          <a:prstGeom prst="rect">
            <a:avLst/>
          </a:prstGeom>
          <a:noFill/>
        </p:spPr>
        <p:txBody>
          <a:bodyPr wrap="square" rtlCol="0">
            <a:spAutoFit/>
          </a:bodyPr>
          <a:lstStyle/>
          <a:p>
            <a:r>
              <a:rPr lang="en-US" dirty="0">
                <a:solidFill>
                  <a:srgbClr val="FFFF00"/>
                </a:solidFill>
              </a:rPr>
              <a:t>Method 2</a:t>
            </a:r>
          </a:p>
          <a:p>
            <a:pPr marL="285750" indent="-285750">
              <a:buFont typeface="Arial" panose="020B0604020202020204" pitchFamily="34" charset="0"/>
              <a:buChar char="•"/>
            </a:pPr>
            <a:r>
              <a:rPr lang="en-US" dirty="0">
                <a:solidFill>
                  <a:srgbClr val="FFFF00"/>
                </a:solidFill>
              </a:rPr>
              <a:t>Select the “Move Tool”</a:t>
            </a:r>
          </a:p>
          <a:p>
            <a:pPr marL="285750" indent="-285750">
              <a:buFont typeface="Arial" panose="020B0604020202020204" pitchFamily="34" charset="0"/>
              <a:buChar char="•"/>
            </a:pPr>
            <a:r>
              <a:rPr lang="en-US" dirty="0">
                <a:solidFill>
                  <a:srgbClr val="FFFF00"/>
                </a:solidFill>
              </a:rPr>
              <a:t>Place the move tool over whichever image is visible</a:t>
            </a:r>
          </a:p>
          <a:p>
            <a:pPr marL="285750" indent="-285750">
              <a:buFont typeface="Arial" panose="020B0604020202020204" pitchFamily="34" charset="0"/>
              <a:buChar char="•"/>
            </a:pPr>
            <a:r>
              <a:rPr lang="en-US" dirty="0">
                <a:solidFill>
                  <a:srgbClr val="FFFF00"/>
                </a:solidFill>
              </a:rPr>
              <a:t>Left click and move the move tool from the image to the tab of the other image and then back to the visible image and release</a:t>
            </a:r>
          </a:p>
          <a:p>
            <a:pPr marL="285750" indent="-285750">
              <a:buFont typeface="Arial" panose="020B0604020202020204" pitchFamily="34" charset="0"/>
              <a:buChar char="•"/>
            </a:pPr>
            <a:r>
              <a:rPr lang="en-US" dirty="0">
                <a:solidFill>
                  <a:srgbClr val="FFFF00"/>
                </a:solidFill>
              </a:rPr>
              <a:t>The two images will now be shown as two layers</a:t>
            </a:r>
          </a:p>
          <a:p>
            <a:pPr marL="285750" indent="-285750">
              <a:buFont typeface="Arial" panose="020B0604020202020204" pitchFamily="34" charset="0"/>
              <a:buChar char="•"/>
            </a:pPr>
            <a:r>
              <a:rPr lang="en-US" dirty="0">
                <a:solidFill>
                  <a:srgbClr val="FFFF00"/>
                </a:solidFill>
              </a:rPr>
              <a:t>If necessary, use the move tool to align the two images</a:t>
            </a:r>
          </a:p>
          <a:p>
            <a:pPr marL="285750" indent="-285750">
              <a:buFont typeface="Arial" panose="020B0604020202020204" pitchFamily="34" charset="0"/>
              <a:buChar char="•"/>
            </a:pPr>
            <a:endParaRPr lang="en-US" dirty="0">
              <a:solidFill>
                <a:srgbClr val="FFFF00"/>
              </a:solidFill>
            </a:endParaRPr>
          </a:p>
        </p:txBody>
      </p:sp>
      <p:pic>
        <p:nvPicPr>
          <p:cNvPr id="4" name="Picture 3">
            <a:extLst>
              <a:ext uri="{FF2B5EF4-FFF2-40B4-BE49-F238E27FC236}">
                <a16:creationId xmlns:a16="http://schemas.microsoft.com/office/drawing/2014/main" id="{8AF56807-442A-07D0-5428-1DBF1BFE9F2C}"/>
              </a:ext>
            </a:extLst>
          </p:cNvPr>
          <p:cNvPicPr>
            <a:picLocks noChangeAspect="1"/>
          </p:cNvPicPr>
          <p:nvPr/>
        </p:nvPicPr>
        <p:blipFill>
          <a:blip r:embed="rId4">
            <a:extLst>
              <a:ext uri="{28A0092B-C50C-407E-A947-70E740481C1C}">
                <a14:useLocalDpi xmlns:a14="http://schemas.microsoft.com/office/drawing/2010/main" val="0"/>
              </a:ext>
            </a:extLst>
          </a:blip>
          <a:srcRect l="13620"/>
          <a:stretch>
            <a:fillRect/>
          </a:stretch>
        </p:blipFill>
        <p:spPr>
          <a:xfrm>
            <a:off x="2438400" y="1600200"/>
            <a:ext cx="6507126" cy="3764161"/>
          </a:xfrm>
          <a:prstGeom prst="rect">
            <a:avLst/>
          </a:prstGeom>
        </p:spPr>
      </p:pic>
      <p:sp>
        <p:nvSpPr>
          <p:cNvPr id="6" name="Conector reto 11">
            <a:extLst>
              <a:ext uri="{FF2B5EF4-FFF2-40B4-BE49-F238E27FC236}">
                <a16:creationId xmlns:a16="http://schemas.microsoft.com/office/drawing/2014/main" id="{C3FE4BE3-3893-51DD-E105-3DC649A3DB30}"/>
              </a:ext>
            </a:extLst>
          </p:cNvPr>
          <p:cNvSpPr/>
          <p:nvPr/>
        </p:nvSpPr>
        <p:spPr>
          <a:xfrm rot="-1633772">
            <a:off x="5343159" y="3000633"/>
            <a:ext cx="1999028" cy="857270"/>
          </a:xfrm>
          <a:prstGeom prst="line">
            <a:avLst/>
          </a:prstGeom>
          <a:solidFill>
            <a:srgbClr val="E71224">
              <a:alpha val="5000"/>
            </a:srgbClr>
          </a:solidFill>
          <a:ln w="216000">
            <a:solidFill>
              <a:srgbClr val="E71224"/>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922161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3216D-8293-F7C0-F362-7EAF8DDCDE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A51453-7256-18C2-EF0B-8D3E1EE4EF96}"/>
              </a:ext>
            </a:extLst>
          </p:cNvPr>
          <p:cNvSpPr>
            <a:spLocks noGrp="1"/>
          </p:cNvSpPr>
          <p:nvPr>
            <p:ph type="title"/>
          </p:nvPr>
        </p:nvSpPr>
        <p:spPr/>
        <p:txBody>
          <a:bodyPr>
            <a:normAutofit fontScale="90000"/>
          </a:bodyPr>
          <a:lstStyle/>
          <a:p>
            <a:r>
              <a:rPr lang="en-US" dirty="0">
                <a:solidFill>
                  <a:srgbClr val="FFFF00"/>
                </a:solidFill>
              </a:rPr>
              <a:t>Blending Blue Hour and MW Images in Photoshop</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DE94B911-416D-24D8-68B3-6A42C4FD6D92}"/>
                  </a:ext>
                </a:extLst>
              </p14:cNvPr>
              <p14:cNvContentPartPr/>
              <p14:nvPr/>
            </p14:nvContentPartPr>
            <p14:xfrm>
              <a:off x="-539046" y="4713731"/>
              <a:ext cx="360" cy="360"/>
            </p14:xfrm>
          </p:contentPart>
        </mc:Choice>
        <mc:Fallback xmlns="">
          <p:pic>
            <p:nvPicPr>
              <p:cNvPr id="8" name="Ink 7">
                <a:extLst>
                  <a:ext uri="{FF2B5EF4-FFF2-40B4-BE49-F238E27FC236}">
                    <a16:creationId xmlns:a16="http://schemas.microsoft.com/office/drawing/2014/main" id="{DE94B911-416D-24D8-68B3-6A42C4FD6D92}"/>
                  </a:ext>
                </a:extLst>
              </p:cNvPr>
              <p:cNvPicPr/>
              <p:nvPr/>
            </p:nvPicPr>
            <p:blipFill>
              <a:blip r:embed="rId3"/>
              <a:stretch>
                <a:fillRect/>
              </a:stretch>
            </p:blipFill>
            <p:spPr>
              <a:xfrm>
                <a:off x="-575046" y="4641731"/>
                <a:ext cx="72000" cy="144000"/>
              </a:xfrm>
              <a:prstGeom prst="rect">
                <a:avLst/>
              </a:prstGeom>
            </p:spPr>
          </p:pic>
        </mc:Fallback>
      </mc:AlternateContent>
      <p:sp>
        <p:nvSpPr>
          <p:cNvPr id="9" name="TextBox 8">
            <a:extLst>
              <a:ext uri="{FF2B5EF4-FFF2-40B4-BE49-F238E27FC236}">
                <a16:creationId xmlns:a16="http://schemas.microsoft.com/office/drawing/2014/main" id="{EF6E1875-ADF0-BB6C-805F-A2CAEBBDA0A9}"/>
              </a:ext>
            </a:extLst>
          </p:cNvPr>
          <p:cNvSpPr txBox="1"/>
          <p:nvPr/>
        </p:nvSpPr>
        <p:spPr>
          <a:xfrm>
            <a:off x="152400" y="1066800"/>
            <a:ext cx="1600200" cy="424731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FF00"/>
                </a:solidFill>
              </a:rPr>
              <a:t>If the foreground image is not the top layer, click the lock icon on the background layer and drag it on top of the MW image so they are arranged as indicated</a:t>
            </a:r>
          </a:p>
        </p:txBody>
      </p:sp>
      <p:pic>
        <p:nvPicPr>
          <p:cNvPr id="10" name="Picture 9">
            <a:extLst>
              <a:ext uri="{FF2B5EF4-FFF2-40B4-BE49-F238E27FC236}">
                <a16:creationId xmlns:a16="http://schemas.microsoft.com/office/drawing/2014/main" id="{85078593-34E6-EBC5-3D16-9FA29E63E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600" y="2679700"/>
            <a:ext cx="5472624" cy="2882900"/>
          </a:xfrm>
          <a:prstGeom prst="rect">
            <a:avLst/>
          </a:prstGeom>
        </p:spPr>
      </p:pic>
    </p:spTree>
    <p:extLst>
      <p:ext uri="{BB962C8B-B14F-4D97-AF65-F5344CB8AC3E}">
        <p14:creationId xmlns:p14="http://schemas.microsoft.com/office/powerpoint/2010/main" val="1096141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E4522-1CDC-88B7-058B-6720538F94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50A3E8-FBBA-A4E5-0E4E-76D411A019F9}"/>
              </a:ext>
            </a:extLst>
          </p:cNvPr>
          <p:cNvSpPr>
            <a:spLocks noGrp="1"/>
          </p:cNvSpPr>
          <p:nvPr>
            <p:ph type="title"/>
          </p:nvPr>
        </p:nvSpPr>
        <p:spPr/>
        <p:txBody>
          <a:bodyPr>
            <a:normAutofit fontScale="90000"/>
          </a:bodyPr>
          <a:lstStyle/>
          <a:p>
            <a:r>
              <a:rPr lang="en-US" dirty="0">
                <a:solidFill>
                  <a:srgbClr val="FFFF00"/>
                </a:solidFill>
              </a:rPr>
              <a:t>Blending Blue Hour and MW Images in Photoshop</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850B52A1-812D-38B6-7EC2-054D0725B13F}"/>
                  </a:ext>
                </a:extLst>
              </p14:cNvPr>
              <p14:cNvContentPartPr/>
              <p14:nvPr/>
            </p14:nvContentPartPr>
            <p14:xfrm>
              <a:off x="-539046" y="4713731"/>
              <a:ext cx="360" cy="360"/>
            </p14:xfrm>
          </p:contentPart>
        </mc:Choice>
        <mc:Fallback xmlns="">
          <p:pic>
            <p:nvPicPr>
              <p:cNvPr id="8" name="Ink 7">
                <a:extLst>
                  <a:ext uri="{FF2B5EF4-FFF2-40B4-BE49-F238E27FC236}">
                    <a16:creationId xmlns:a16="http://schemas.microsoft.com/office/drawing/2014/main" id="{850B52A1-812D-38B6-7EC2-054D0725B13F}"/>
                  </a:ext>
                </a:extLst>
              </p:cNvPr>
              <p:cNvPicPr/>
              <p:nvPr/>
            </p:nvPicPr>
            <p:blipFill>
              <a:blip r:embed="rId3"/>
              <a:stretch>
                <a:fillRect/>
              </a:stretch>
            </p:blipFill>
            <p:spPr>
              <a:xfrm>
                <a:off x="-575046" y="4641731"/>
                <a:ext cx="72000" cy="144000"/>
              </a:xfrm>
              <a:prstGeom prst="rect">
                <a:avLst/>
              </a:prstGeom>
            </p:spPr>
          </p:pic>
        </mc:Fallback>
      </mc:AlternateContent>
      <p:sp>
        <p:nvSpPr>
          <p:cNvPr id="9" name="TextBox 8">
            <a:extLst>
              <a:ext uri="{FF2B5EF4-FFF2-40B4-BE49-F238E27FC236}">
                <a16:creationId xmlns:a16="http://schemas.microsoft.com/office/drawing/2014/main" id="{B1A1D767-F331-67C9-8F3F-C1C2F873FC7A}"/>
              </a:ext>
            </a:extLst>
          </p:cNvPr>
          <p:cNvSpPr txBox="1"/>
          <p:nvPr/>
        </p:nvSpPr>
        <p:spPr>
          <a:xfrm>
            <a:off x="152400" y="1066800"/>
            <a:ext cx="16002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FF00"/>
                </a:solidFill>
              </a:rPr>
              <a:t>With the foreground layer selected, from the “Select” menu choose “Sky”</a:t>
            </a:r>
          </a:p>
        </p:txBody>
      </p:sp>
      <p:pic>
        <p:nvPicPr>
          <p:cNvPr id="7" name="Picture 6">
            <a:extLst>
              <a:ext uri="{FF2B5EF4-FFF2-40B4-BE49-F238E27FC236}">
                <a16:creationId xmlns:a16="http://schemas.microsoft.com/office/drawing/2014/main" id="{5A8930AA-BF1E-D231-854F-1A901B73E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1371600"/>
            <a:ext cx="7310682" cy="4826099"/>
          </a:xfrm>
          <a:prstGeom prst="rect">
            <a:avLst/>
          </a:prstGeom>
        </p:spPr>
      </p:pic>
      <p:sp>
        <p:nvSpPr>
          <p:cNvPr id="11" name="Conector reto 11">
            <a:extLst>
              <a:ext uri="{FF2B5EF4-FFF2-40B4-BE49-F238E27FC236}">
                <a16:creationId xmlns:a16="http://schemas.microsoft.com/office/drawing/2014/main" id="{6F8EB25F-9B21-A498-70E1-6206AD481287}"/>
              </a:ext>
            </a:extLst>
          </p:cNvPr>
          <p:cNvSpPr/>
          <p:nvPr/>
        </p:nvSpPr>
        <p:spPr>
          <a:xfrm rot="-1633772" flipH="1" flipV="1">
            <a:off x="2439441" y="2194851"/>
            <a:ext cx="1518468" cy="1038466"/>
          </a:xfrm>
          <a:prstGeom prst="line">
            <a:avLst/>
          </a:prstGeom>
          <a:solidFill>
            <a:srgbClr val="E71224">
              <a:alpha val="5000"/>
            </a:srgbClr>
          </a:solidFill>
          <a:ln w="216000">
            <a:solidFill>
              <a:srgbClr val="E71224"/>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sp>
        <p:nvSpPr>
          <p:cNvPr id="12" name="Conector reto 11">
            <a:extLst>
              <a:ext uri="{FF2B5EF4-FFF2-40B4-BE49-F238E27FC236}">
                <a16:creationId xmlns:a16="http://schemas.microsoft.com/office/drawing/2014/main" id="{FC478AFD-A0B0-4C14-870A-F14C506D5C60}"/>
              </a:ext>
            </a:extLst>
          </p:cNvPr>
          <p:cNvSpPr/>
          <p:nvPr/>
        </p:nvSpPr>
        <p:spPr>
          <a:xfrm rot="-1633772">
            <a:off x="5952759" y="3305433"/>
            <a:ext cx="1999028" cy="857270"/>
          </a:xfrm>
          <a:prstGeom prst="line">
            <a:avLst/>
          </a:prstGeom>
          <a:solidFill>
            <a:srgbClr val="E71224">
              <a:alpha val="5000"/>
            </a:srgbClr>
          </a:solidFill>
          <a:ln w="216000">
            <a:solidFill>
              <a:srgbClr val="E71224"/>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sp>
        <p:nvSpPr>
          <p:cNvPr id="13" name="Conector reto 11">
            <a:extLst>
              <a:ext uri="{FF2B5EF4-FFF2-40B4-BE49-F238E27FC236}">
                <a16:creationId xmlns:a16="http://schemas.microsoft.com/office/drawing/2014/main" id="{42BAF7BD-865F-F00B-89E5-0AAE1DD917D2}"/>
              </a:ext>
            </a:extLst>
          </p:cNvPr>
          <p:cNvSpPr/>
          <p:nvPr/>
        </p:nvSpPr>
        <p:spPr>
          <a:xfrm rot="-1633772" flipH="1" flipV="1">
            <a:off x="2280599" y="926885"/>
            <a:ext cx="2068202" cy="810377"/>
          </a:xfrm>
          <a:prstGeom prst="line">
            <a:avLst/>
          </a:prstGeom>
          <a:solidFill>
            <a:srgbClr val="E71224">
              <a:alpha val="5000"/>
            </a:srgbClr>
          </a:solidFill>
          <a:ln w="216000">
            <a:solidFill>
              <a:srgbClr val="E71224"/>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1665693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D3454-3437-A860-E11B-5933F7586B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2AE183-33F9-8BDA-91B7-B5F3EEC14AAB}"/>
              </a:ext>
            </a:extLst>
          </p:cNvPr>
          <p:cNvSpPr>
            <a:spLocks noGrp="1"/>
          </p:cNvSpPr>
          <p:nvPr>
            <p:ph type="title"/>
          </p:nvPr>
        </p:nvSpPr>
        <p:spPr/>
        <p:txBody>
          <a:bodyPr>
            <a:normAutofit fontScale="90000"/>
          </a:bodyPr>
          <a:lstStyle/>
          <a:p>
            <a:r>
              <a:rPr lang="en-US" dirty="0">
                <a:solidFill>
                  <a:srgbClr val="FFFF00"/>
                </a:solidFill>
              </a:rPr>
              <a:t>Blending Blue Hour and MW Images in Photoshop</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600E2F7E-D007-40A0-B9D3-EA0258070A80}"/>
                  </a:ext>
                </a:extLst>
              </p14:cNvPr>
              <p14:cNvContentPartPr/>
              <p14:nvPr/>
            </p14:nvContentPartPr>
            <p14:xfrm>
              <a:off x="-539046" y="4713731"/>
              <a:ext cx="360" cy="360"/>
            </p14:xfrm>
          </p:contentPart>
        </mc:Choice>
        <mc:Fallback xmlns="">
          <p:pic>
            <p:nvPicPr>
              <p:cNvPr id="8" name="Ink 7">
                <a:extLst>
                  <a:ext uri="{FF2B5EF4-FFF2-40B4-BE49-F238E27FC236}">
                    <a16:creationId xmlns:a16="http://schemas.microsoft.com/office/drawing/2014/main" id="{600E2F7E-D007-40A0-B9D3-EA0258070A80}"/>
                  </a:ext>
                </a:extLst>
              </p:cNvPr>
              <p:cNvPicPr/>
              <p:nvPr/>
            </p:nvPicPr>
            <p:blipFill>
              <a:blip r:embed="rId3"/>
              <a:stretch>
                <a:fillRect/>
              </a:stretch>
            </p:blipFill>
            <p:spPr>
              <a:xfrm>
                <a:off x="-575046" y="4641731"/>
                <a:ext cx="72000" cy="144000"/>
              </a:xfrm>
              <a:prstGeom prst="rect">
                <a:avLst/>
              </a:prstGeom>
            </p:spPr>
          </p:pic>
        </mc:Fallback>
      </mc:AlternateContent>
      <p:sp>
        <p:nvSpPr>
          <p:cNvPr id="9" name="TextBox 8">
            <a:extLst>
              <a:ext uri="{FF2B5EF4-FFF2-40B4-BE49-F238E27FC236}">
                <a16:creationId xmlns:a16="http://schemas.microsoft.com/office/drawing/2014/main" id="{FB9BAAD8-049C-5F39-8899-7D2040C16BED}"/>
              </a:ext>
            </a:extLst>
          </p:cNvPr>
          <p:cNvSpPr txBox="1"/>
          <p:nvPr/>
        </p:nvSpPr>
        <p:spPr>
          <a:xfrm>
            <a:off x="152400" y="1066800"/>
            <a:ext cx="1981200" cy="369331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FF00"/>
                </a:solidFill>
              </a:rPr>
              <a:t>With the selection layer active, click the mask icon</a:t>
            </a:r>
          </a:p>
          <a:p>
            <a:pPr marL="285750" indent="-285750">
              <a:buFont typeface="Arial" panose="020B0604020202020204" pitchFamily="34" charset="0"/>
              <a:buChar char="•"/>
            </a:pPr>
            <a:r>
              <a:rPr lang="en-US" dirty="0">
                <a:solidFill>
                  <a:srgbClr val="FFFF00"/>
                </a:solidFill>
              </a:rPr>
              <a:t>The layers panel will look as indicated</a:t>
            </a:r>
          </a:p>
          <a:p>
            <a:pPr marL="285750" indent="-285750">
              <a:buFont typeface="Arial" panose="020B0604020202020204" pitchFamily="34" charset="0"/>
              <a:buChar char="•"/>
            </a:pPr>
            <a:r>
              <a:rPr lang="en-US" dirty="0">
                <a:solidFill>
                  <a:srgbClr val="FFFF00"/>
                </a:solidFill>
              </a:rPr>
              <a:t>Note that the MW is not yet visible and that the foreground has been masked out.</a:t>
            </a:r>
          </a:p>
        </p:txBody>
      </p:sp>
      <p:sp>
        <p:nvSpPr>
          <p:cNvPr id="12" name="Conector reto 11">
            <a:extLst>
              <a:ext uri="{FF2B5EF4-FFF2-40B4-BE49-F238E27FC236}">
                <a16:creationId xmlns:a16="http://schemas.microsoft.com/office/drawing/2014/main" id="{BA23D00A-6650-CC5E-08FC-BDFF238EA382}"/>
              </a:ext>
            </a:extLst>
          </p:cNvPr>
          <p:cNvSpPr/>
          <p:nvPr/>
        </p:nvSpPr>
        <p:spPr>
          <a:xfrm rot="-1633772">
            <a:off x="5952759" y="3305433"/>
            <a:ext cx="1999028" cy="857270"/>
          </a:xfrm>
          <a:prstGeom prst="line">
            <a:avLst/>
          </a:prstGeom>
          <a:solidFill>
            <a:srgbClr val="E71224">
              <a:alpha val="5000"/>
            </a:srgbClr>
          </a:solidFill>
          <a:ln w="216000">
            <a:solidFill>
              <a:srgbClr val="E71224"/>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pic>
        <p:nvPicPr>
          <p:cNvPr id="4" name="Picture 3">
            <a:extLst>
              <a:ext uri="{FF2B5EF4-FFF2-40B4-BE49-F238E27FC236}">
                <a16:creationId xmlns:a16="http://schemas.microsoft.com/office/drawing/2014/main" id="{C3618818-221B-72E4-209F-4A5FD7705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208" y="1600200"/>
            <a:ext cx="6954792" cy="4498712"/>
          </a:xfrm>
          <a:prstGeom prst="rect">
            <a:avLst/>
          </a:prstGeom>
        </p:spPr>
      </p:pic>
      <p:sp>
        <p:nvSpPr>
          <p:cNvPr id="5" name="Conector reto 11">
            <a:extLst>
              <a:ext uri="{FF2B5EF4-FFF2-40B4-BE49-F238E27FC236}">
                <a16:creationId xmlns:a16="http://schemas.microsoft.com/office/drawing/2014/main" id="{E90C0D3B-6EE2-D132-F875-D8526BE8EE6D}"/>
              </a:ext>
            </a:extLst>
          </p:cNvPr>
          <p:cNvSpPr/>
          <p:nvPr/>
        </p:nvSpPr>
        <p:spPr>
          <a:xfrm rot="-1633772">
            <a:off x="7173232" y="4704491"/>
            <a:ext cx="969733" cy="1612765"/>
          </a:xfrm>
          <a:prstGeom prst="line">
            <a:avLst/>
          </a:prstGeom>
          <a:solidFill>
            <a:srgbClr val="E71224">
              <a:alpha val="5000"/>
            </a:srgbClr>
          </a:solidFill>
          <a:ln w="216000">
            <a:solidFill>
              <a:srgbClr val="E71224"/>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F1A7E3DF-07E5-F10C-3B4D-447B5144A38F}"/>
                  </a:ext>
                </a:extLst>
              </p14:cNvPr>
              <p14:cNvContentPartPr/>
              <p14:nvPr/>
            </p14:nvContentPartPr>
            <p14:xfrm>
              <a:off x="8356913" y="5905091"/>
              <a:ext cx="191880" cy="292320"/>
            </p14:xfrm>
          </p:contentPart>
        </mc:Choice>
        <mc:Fallback xmlns="">
          <p:pic>
            <p:nvPicPr>
              <p:cNvPr id="6" name="Ink 5">
                <a:extLst>
                  <a:ext uri="{FF2B5EF4-FFF2-40B4-BE49-F238E27FC236}">
                    <a16:creationId xmlns:a16="http://schemas.microsoft.com/office/drawing/2014/main" id="{F1A7E3DF-07E5-F10C-3B4D-447B5144A38F}"/>
                  </a:ext>
                </a:extLst>
              </p:cNvPr>
              <p:cNvPicPr/>
              <p:nvPr/>
            </p:nvPicPr>
            <p:blipFill>
              <a:blip r:embed="rId6"/>
              <a:stretch>
                <a:fillRect/>
              </a:stretch>
            </p:blipFill>
            <p:spPr>
              <a:xfrm>
                <a:off x="8346473" y="5894291"/>
                <a:ext cx="213120" cy="313560"/>
              </a:xfrm>
              <a:prstGeom prst="rect">
                <a:avLst/>
              </a:prstGeom>
            </p:spPr>
          </p:pic>
        </mc:Fallback>
      </mc:AlternateContent>
      <p:sp>
        <p:nvSpPr>
          <p:cNvPr id="10" name="Conector reto 11">
            <a:extLst>
              <a:ext uri="{FF2B5EF4-FFF2-40B4-BE49-F238E27FC236}">
                <a16:creationId xmlns:a16="http://schemas.microsoft.com/office/drawing/2014/main" id="{C18F6BA6-15DD-F175-0739-54616C9CB93E}"/>
              </a:ext>
            </a:extLst>
          </p:cNvPr>
          <p:cNvSpPr/>
          <p:nvPr/>
        </p:nvSpPr>
        <p:spPr>
          <a:xfrm rot="-1633772">
            <a:off x="6072725" y="2531121"/>
            <a:ext cx="1722950" cy="1314782"/>
          </a:xfrm>
          <a:prstGeom prst="line">
            <a:avLst/>
          </a:prstGeom>
          <a:solidFill>
            <a:srgbClr val="E71224">
              <a:alpha val="5000"/>
            </a:srgbClr>
          </a:solidFill>
          <a:ln w="216000">
            <a:solidFill>
              <a:srgbClr val="E71224"/>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3660119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EB749-C25D-15AE-7956-0524B8711F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88D93C-6790-9D86-E49C-F0F11C6D6820}"/>
              </a:ext>
            </a:extLst>
          </p:cNvPr>
          <p:cNvSpPr>
            <a:spLocks noGrp="1"/>
          </p:cNvSpPr>
          <p:nvPr>
            <p:ph type="title"/>
          </p:nvPr>
        </p:nvSpPr>
        <p:spPr/>
        <p:txBody>
          <a:bodyPr>
            <a:normAutofit fontScale="90000"/>
          </a:bodyPr>
          <a:lstStyle/>
          <a:p>
            <a:r>
              <a:rPr lang="en-US" dirty="0">
                <a:solidFill>
                  <a:srgbClr val="FFFF00"/>
                </a:solidFill>
              </a:rPr>
              <a:t>Blending Blue Hour and MW Images in Photoshop</a:t>
            </a:r>
          </a:p>
        </p:txBody>
      </p:sp>
      <p:sp>
        <p:nvSpPr>
          <p:cNvPr id="9" name="TextBox 8">
            <a:extLst>
              <a:ext uri="{FF2B5EF4-FFF2-40B4-BE49-F238E27FC236}">
                <a16:creationId xmlns:a16="http://schemas.microsoft.com/office/drawing/2014/main" id="{0B774D71-F771-5CD5-AD70-340E2D7F7C77}"/>
              </a:ext>
            </a:extLst>
          </p:cNvPr>
          <p:cNvSpPr txBox="1"/>
          <p:nvPr/>
        </p:nvSpPr>
        <p:spPr>
          <a:xfrm>
            <a:off x="152400" y="1066800"/>
            <a:ext cx="1981200" cy="480131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FF00"/>
                </a:solidFill>
              </a:rPr>
              <a:t>With the mask active (indicated by a white outline), hit </a:t>
            </a:r>
            <a:r>
              <a:rPr lang="en-US" dirty="0" err="1">
                <a:solidFill>
                  <a:srgbClr val="FFFF00"/>
                </a:solidFill>
              </a:rPr>
              <a:t>Cmd</a:t>
            </a:r>
            <a:r>
              <a:rPr lang="en-US" dirty="0">
                <a:solidFill>
                  <a:srgbClr val="FFFF00"/>
                </a:solidFill>
              </a:rPr>
              <a:t> (Mac) or Ctrl (Windows) and the letter “</a:t>
            </a:r>
            <a:r>
              <a:rPr lang="en-US" dirty="0" err="1">
                <a:solidFill>
                  <a:srgbClr val="FFFF00"/>
                </a:solidFill>
              </a:rPr>
              <a:t>i</a:t>
            </a:r>
            <a:r>
              <a:rPr lang="en-US" dirty="0">
                <a:solidFill>
                  <a:srgbClr val="FFFF00"/>
                </a:solidFill>
              </a:rPr>
              <a:t>” to invert the mask</a:t>
            </a:r>
          </a:p>
          <a:p>
            <a:pPr marL="285750" indent="-285750">
              <a:buFont typeface="Arial" panose="020B0604020202020204" pitchFamily="34" charset="0"/>
              <a:buChar char="•"/>
            </a:pPr>
            <a:r>
              <a:rPr lang="en-US" dirty="0">
                <a:solidFill>
                  <a:srgbClr val="FFFF00"/>
                </a:solidFill>
              </a:rPr>
              <a:t>The layer panel will now look as indicated on the right and the MW will now show through on the image</a:t>
            </a:r>
          </a:p>
        </p:txBody>
      </p:sp>
      <p:pic>
        <p:nvPicPr>
          <p:cNvPr id="7" name="Picture 6">
            <a:extLst>
              <a:ext uri="{FF2B5EF4-FFF2-40B4-BE49-F238E27FC236}">
                <a16:creationId xmlns:a16="http://schemas.microsoft.com/office/drawing/2014/main" id="{82413C90-24F1-D580-95C0-687601149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600201"/>
            <a:ext cx="2438400" cy="2206906"/>
          </a:xfrm>
          <a:prstGeom prst="rect">
            <a:avLst/>
          </a:prstGeom>
        </p:spPr>
      </p:pic>
      <p:pic>
        <p:nvPicPr>
          <p:cNvPr id="13" name="Picture 12">
            <a:extLst>
              <a:ext uri="{FF2B5EF4-FFF2-40B4-BE49-F238E27FC236}">
                <a16:creationId xmlns:a16="http://schemas.microsoft.com/office/drawing/2014/main" id="{8B521640-6E5F-AD26-F202-FE4C6BDE9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999" y="1600200"/>
            <a:ext cx="3436189" cy="1524000"/>
          </a:xfrm>
          <a:prstGeom prst="rect">
            <a:avLst/>
          </a:prstGeom>
        </p:spPr>
      </p:pic>
      <p:pic>
        <p:nvPicPr>
          <p:cNvPr id="15" name="Picture 14">
            <a:extLst>
              <a:ext uri="{FF2B5EF4-FFF2-40B4-BE49-F238E27FC236}">
                <a16:creationId xmlns:a16="http://schemas.microsoft.com/office/drawing/2014/main" id="{3FDAE948-D1C3-E46F-4FE4-C4DA3B184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3274828"/>
            <a:ext cx="5651933" cy="3583172"/>
          </a:xfrm>
          <a:prstGeom prst="rect">
            <a:avLst/>
          </a:prstGeom>
        </p:spPr>
      </p:pic>
    </p:spTree>
    <p:extLst>
      <p:ext uri="{BB962C8B-B14F-4D97-AF65-F5344CB8AC3E}">
        <p14:creationId xmlns:p14="http://schemas.microsoft.com/office/powerpoint/2010/main" val="380635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5EE4A-DA3B-24E9-7C4A-3F8D2D2C2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D2E08C-8BE8-B414-7799-A5DC70F1D313}"/>
              </a:ext>
            </a:extLst>
          </p:cNvPr>
          <p:cNvSpPr>
            <a:spLocks noGrp="1"/>
          </p:cNvSpPr>
          <p:nvPr>
            <p:ph type="title"/>
          </p:nvPr>
        </p:nvSpPr>
        <p:spPr/>
        <p:txBody>
          <a:bodyPr>
            <a:normAutofit fontScale="90000"/>
          </a:bodyPr>
          <a:lstStyle/>
          <a:p>
            <a:r>
              <a:rPr lang="en-US" dirty="0">
                <a:solidFill>
                  <a:srgbClr val="FFFF00"/>
                </a:solidFill>
              </a:rPr>
              <a:t>Blending Blue Hour and MW Images in Photoshop</a:t>
            </a:r>
          </a:p>
        </p:txBody>
      </p:sp>
      <p:sp>
        <p:nvSpPr>
          <p:cNvPr id="9" name="TextBox 8">
            <a:extLst>
              <a:ext uri="{FF2B5EF4-FFF2-40B4-BE49-F238E27FC236}">
                <a16:creationId xmlns:a16="http://schemas.microsoft.com/office/drawing/2014/main" id="{69905641-113C-0311-203D-C12A8B16215F}"/>
              </a:ext>
            </a:extLst>
          </p:cNvPr>
          <p:cNvSpPr txBox="1"/>
          <p:nvPr/>
        </p:nvSpPr>
        <p:spPr>
          <a:xfrm>
            <a:off x="381000" y="1600200"/>
            <a:ext cx="81534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FF00"/>
                </a:solidFill>
              </a:rPr>
              <a:t>You can now save the image back into Lightroom or continue editing in Photoshop</a:t>
            </a:r>
          </a:p>
          <a:p>
            <a:pPr marL="285750" indent="-285750">
              <a:buFont typeface="Arial" panose="020B0604020202020204" pitchFamily="34" charset="0"/>
              <a:buChar char="•"/>
            </a:pPr>
            <a:endParaRPr lang="en-US" dirty="0">
              <a:solidFill>
                <a:srgbClr val="FFFF00"/>
              </a:solidFill>
            </a:endParaRPr>
          </a:p>
          <a:p>
            <a:pPr marL="285750" indent="-285750">
              <a:buFont typeface="Arial" panose="020B0604020202020204" pitchFamily="34" charset="0"/>
              <a:buChar char="•"/>
            </a:pPr>
            <a:endParaRPr lang="en-US" dirty="0">
              <a:solidFill>
                <a:srgbClr val="FFFF00"/>
              </a:solidFill>
            </a:endParaRPr>
          </a:p>
          <a:p>
            <a:pPr marL="285750" indent="-285750">
              <a:buFont typeface="Arial" panose="020B0604020202020204" pitchFamily="34" charset="0"/>
              <a:buChar char="•"/>
            </a:pPr>
            <a:endParaRPr lang="en-US" dirty="0">
              <a:solidFill>
                <a:srgbClr val="FFFF00"/>
              </a:solidFill>
            </a:endParaRPr>
          </a:p>
          <a:p>
            <a:pPr marL="285750" indent="-285750">
              <a:buFont typeface="Arial" panose="020B0604020202020204" pitchFamily="34" charset="0"/>
              <a:buChar char="•"/>
            </a:pPr>
            <a:r>
              <a:rPr lang="en-US" dirty="0">
                <a:solidFill>
                  <a:srgbClr val="FFFF00"/>
                </a:solidFill>
              </a:rPr>
              <a:t>The second method (masking in Photoshop) often provides the best results depending on the foreground</a:t>
            </a:r>
          </a:p>
          <a:p>
            <a:pPr marL="742950" lvl="1" indent="-285750">
              <a:buFont typeface="Arial" panose="020B0604020202020204" pitchFamily="34" charset="0"/>
              <a:buChar char="•"/>
            </a:pPr>
            <a:r>
              <a:rPr lang="en-US" dirty="0">
                <a:solidFill>
                  <a:srgbClr val="FFFF00"/>
                </a:solidFill>
              </a:rPr>
              <a:t>Most often the case if the foreground requires more complex selections than can be achieved by simply using “Sky Replacement”</a:t>
            </a:r>
          </a:p>
          <a:p>
            <a:pPr marL="742950" lvl="1" indent="-285750">
              <a:buFont typeface="Arial" panose="020B0604020202020204" pitchFamily="34" charset="0"/>
              <a:buChar char="•"/>
            </a:pPr>
            <a:endParaRPr lang="en-US" dirty="0">
              <a:solidFill>
                <a:srgbClr val="FFFF00"/>
              </a:solidFill>
            </a:endParaRPr>
          </a:p>
        </p:txBody>
      </p:sp>
    </p:spTree>
    <p:extLst>
      <p:ext uri="{BB962C8B-B14F-4D97-AF65-F5344CB8AC3E}">
        <p14:creationId xmlns:p14="http://schemas.microsoft.com/office/powerpoint/2010/main" val="1871237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Field Trip</a:t>
            </a:r>
          </a:p>
        </p:txBody>
      </p:sp>
      <p:sp>
        <p:nvSpPr>
          <p:cNvPr id="3" name="Content Placeholder 2"/>
          <p:cNvSpPr>
            <a:spLocks noGrp="1"/>
          </p:cNvSpPr>
          <p:nvPr>
            <p:ph idx="1"/>
          </p:nvPr>
        </p:nvSpPr>
        <p:spPr/>
        <p:txBody>
          <a:bodyPr/>
          <a:lstStyle/>
          <a:p>
            <a:pPr lvl="1"/>
            <a:r>
              <a:rPr lang="en-US" dirty="0">
                <a:solidFill>
                  <a:srgbClr val="FFFF00"/>
                </a:solidFill>
              </a:rPr>
              <a:t>Sometime in July</a:t>
            </a:r>
          </a:p>
          <a:p>
            <a:pPr lvl="1"/>
            <a:r>
              <a:rPr lang="en-US" dirty="0">
                <a:solidFill>
                  <a:srgbClr val="FFFF00"/>
                </a:solidFill>
              </a:rPr>
              <a:t>Details to follow</a:t>
            </a:r>
          </a:p>
        </p:txBody>
      </p:sp>
    </p:spTree>
    <p:extLst>
      <p:ext uri="{BB962C8B-B14F-4D97-AF65-F5344CB8AC3E}">
        <p14:creationId xmlns:p14="http://schemas.microsoft.com/office/powerpoint/2010/main" val="1681839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rPr>
              <a:t>Planning</a:t>
            </a:r>
          </a:p>
        </p:txBody>
      </p:sp>
      <p:sp>
        <p:nvSpPr>
          <p:cNvPr id="3" name="Content Placeholder 2"/>
          <p:cNvSpPr>
            <a:spLocks noGrp="1"/>
          </p:cNvSpPr>
          <p:nvPr>
            <p:ph idx="1"/>
          </p:nvPr>
        </p:nvSpPr>
        <p:spPr/>
        <p:txBody>
          <a:bodyPr/>
          <a:lstStyle/>
          <a:p>
            <a:r>
              <a:rPr lang="en-US" dirty="0">
                <a:solidFill>
                  <a:srgbClr val="FFFF00"/>
                </a:solidFill>
              </a:rPr>
              <a:t>Tools</a:t>
            </a:r>
          </a:p>
          <a:p>
            <a:pPr lvl="1"/>
            <a:r>
              <a:rPr lang="en-US" dirty="0" err="1">
                <a:solidFill>
                  <a:srgbClr val="FFFF00"/>
                </a:solidFill>
              </a:rPr>
              <a:t>PhotoPills</a:t>
            </a:r>
            <a:endParaRPr lang="en-US" dirty="0">
              <a:solidFill>
                <a:srgbClr val="FFFF00"/>
              </a:solidFill>
            </a:endParaRPr>
          </a:p>
          <a:p>
            <a:pPr lvl="2"/>
            <a:r>
              <a:rPr lang="en-US" dirty="0">
                <a:solidFill>
                  <a:srgbClr val="FFFF00"/>
                </a:solidFill>
              </a:rPr>
              <a:t>We will be doing a session on using in the next couple of months</a:t>
            </a:r>
          </a:p>
          <a:p>
            <a:pPr lvl="1"/>
            <a:r>
              <a:rPr lang="en-US" dirty="0" err="1">
                <a:solidFill>
                  <a:srgbClr val="FFFF00"/>
                </a:solidFill>
              </a:rPr>
              <a:t>Stellarium</a:t>
            </a:r>
            <a:endParaRPr lang="en-US" dirty="0">
              <a:solidFill>
                <a:srgbClr val="FFFF00"/>
              </a:solidFill>
            </a:endParaRPr>
          </a:p>
          <a:p>
            <a:pPr lvl="1"/>
            <a:r>
              <a:rPr lang="en-US" dirty="0">
                <a:solidFill>
                  <a:srgbClr val="FFFF00"/>
                </a:solidFill>
              </a:rPr>
              <a:t>TPE</a:t>
            </a:r>
          </a:p>
          <a:p>
            <a:pPr lvl="1"/>
            <a:r>
              <a:rPr lang="en-US" dirty="0">
                <a:solidFill>
                  <a:srgbClr val="FFFF00"/>
                </a:solidFill>
              </a:rPr>
              <a:t>Weather Apps</a:t>
            </a:r>
          </a:p>
        </p:txBody>
      </p:sp>
    </p:spTree>
    <p:extLst>
      <p:ext uri="{BB962C8B-B14F-4D97-AF65-F5344CB8AC3E}">
        <p14:creationId xmlns:p14="http://schemas.microsoft.com/office/powerpoint/2010/main" val="1730094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How – Blue Hour</a:t>
            </a:r>
          </a:p>
        </p:txBody>
      </p:sp>
      <p:sp>
        <p:nvSpPr>
          <p:cNvPr id="3" name="Content Placeholder 2"/>
          <p:cNvSpPr>
            <a:spLocks noGrp="1"/>
          </p:cNvSpPr>
          <p:nvPr>
            <p:ph idx="1"/>
          </p:nvPr>
        </p:nvSpPr>
        <p:spPr>
          <a:xfrm>
            <a:off x="457200" y="1066800"/>
            <a:ext cx="8229600" cy="5105400"/>
          </a:xfrm>
        </p:spPr>
        <p:txBody>
          <a:bodyPr>
            <a:normAutofit/>
          </a:bodyPr>
          <a:lstStyle/>
          <a:p>
            <a:r>
              <a:rPr lang="en-US" dirty="0">
                <a:solidFill>
                  <a:srgbClr val="FFFF00"/>
                </a:solidFill>
              </a:rPr>
              <a:t>Composition</a:t>
            </a:r>
          </a:p>
          <a:p>
            <a:pPr lvl="1"/>
            <a:r>
              <a:rPr lang="en-US" dirty="0">
                <a:solidFill>
                  <a:srgbClr val="FFFF00"/>
                </a:solidFill>
              </a:rPr>
              <a:t>Use the same focal length as will be used for MW</a:t>
            </a:r>
          </a:p>
          <a:p>
            <a:pPr lvl="2"/>
            <a:r>
              <a:rPr lang="en-US" dirty="0">
                <a:solidFill>
                  <a:srgbClr val="FFFF00"/>
                </a:solidFill>
              </a:rPr>
              <a:t>Different focal lengths can be used but blending is a bit more involved (beyond scope of this presentation)</a:t>
            </a:r>
          </a:p>
          <a:p>
            <a:pPr lvl="1"/>
            <a:r>
              <a:rPr lang="en-US" dirty="0">
                <a:solidFill>
                  <a:srgbClr val="FFFF00"/>
                </a:solidFill>
              </a:rPr>
              <a:t>Compose the image</a:t>
            </a:r>
          </a:p>
          <a:p>
            <a:pPr lvl="2"/>
            <a:r>
              <a:rPr lang="en-US" dirty="0">
                <a:solidFill>
                  <a:srgbClr val="FFFF00"/>
                </a:solidFill>
              </a:rPr>
              <a:t>Visualize how you want final image to look</a:t>
            </a:r>
          </a:p>
          <a:p>
            <a:pPr lvl="3"/>
            <a:r>
              <a:rPr lang="en-US" dirty="0">
                <a:solidFill>
                  <a:srgbClr val="FFFF00"/>
                </a:solidFill>
              </a:rPr>
              <a:t>Is the MW the subject or is the foreground</a:t>
            </a:r>
          </a:p>
          <a:p>
            <a:pPr lvl="3"/>
            <a:r>
              <a:rPr lang="en-US" dirty="0">
                <a:solidFill>
                  <a:srgbClr val="FFFF00"/>
                </a:solidFill>
              </a:rPr>
              <a:t>Compose accordingly</a:t>
            </a:r>
          </a:p>
          <a:p>
            <a:pPr lvl="1"/>
            <a:endParaRPr lang="en-US" dirty="0">
              <a:solidFill>
                <a:srgbClr val="FFFF00"/>
              </a:solidFill>
            </a:endParaRPr>
          </a:p>
          <a:p>
            <a:pPr marL="1828800" lvl="4" indent="0">
              <a:buNone/>
            </a:pPr>
            <a:r>
              <a:rPr lang="en-US" dirty="0">
                <a:solidFill>
                  <a:srgbClr val="FFFF00"/>
                </a:solidFill>
              </a:rPr>
              <a:t>		</a:t>
            </a:r>
          </a:p>
        </p:txBody>
      </p:sp>
    </p:spTree>
    <p:extLst>
      <p:ext uri="{BB962C8B-B14F-4D97-AF65-F5344CB8AC3E}">
        <p14:creationId xmlns:p14="http://schemas.microsoft.com/office/powerpoint/2010/main" val="2605406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BFE7D-E9A5-6C9D-2E3E-EEE5AD9759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9C3BAB-21FE-9075-7DCF-6AC83BC3AF25}"/>
              </a:ext>
            </a:extLst>
          </p:cNvPr>
          <p:cNvSpPr>
            <a:spLocks noGrp="1"/>
          </p:cNvSpPr>
          <p:nvPr>
            <p:ph type="title"/>
          </p:nvPr>
        </p:nvSpPr>
        <p:spPr/>
        <p:txBody>
          <a:bodyPr/>
          <a:lstStyle/>
          <a:p>
            <a:r>
              <a:rPr lang="en-US" dirty="0">
                <a:solidFill>
                  <a:srgbClr val="FFFF00"/>
                </a:solidFill>
              </a:rPr>
              <a:t>How – Blue Hour</a:t>
            </a:r>
          </a:p>
        </p:txBody>
      </p:sp>
      <p:sp>
        <p:nvSpPr>
          <p:cNvPr id="3" name="Content Placeholder 2">
            <a:extLst>
              <a:ext uri="{FF2B5EF4-FFF2-40B4-BE49-F238E27FC236}">
                <a16:creationId xmlns:a16="http://schemas.microsoft.com/office/drawing/2014/main" id="{6AFA4680-7539-1402-700D-93B48AC2E03A}"/>
              </a:ext>
            </a:extLst>
          </p:cNvPr>
          <p:cNvSpPr>
            <a:spLocks noGrp="1"/>
          </p:cNvSpPr>
          <p:nvPr>
            <p:ph idx="1"/>
          </p:nvPr>
        </p:nvSpPr>
        <p:spPr>
          <a:xfrm>
            <a:off x="457200" y="1066800"/>
            <a:ext cx="8229600" cy="5105400"/>
          </a:xfrm>
        </p:spPr>
        <p:txBody>
          <a:bodyPr>
            <a:normAutofit/>
          </a:bodyPr>
          <a:lstStyle/>
          <a:p>
            <a:r>
              <a:rPr lang="en-US" dirty="0">
                <a:solidFill>
                  <a:srgbClr val="FFFF00"/>
                </a:solidFill>
              </a:rPr>
              <a:t>Focus</a:t>
            </a:r>
          </a:p>
          <a:p>
            <a:pPr lvl="1"/>
            <a:r>
              <a:rPr lang="en-US" dirty="0">
                <a:solidFill>
                  <a:srgbClr val="FFFF00"/>
                </a:solidFill>
              </a:rPr>
              <a:t>Once composition is set, do not disturb</a:t>
            </a:r>
          </a:p>
          <a:p>
            <a:pPr lvl="1"/>
            <a:r>
              <a:rPr lang="en-US" dirty="0">
                <a:solidFill>
                  <a:srgbClr val="FFFF00"/>
                </a:solidFill>
              </a:rPr>
              <a:t>Therefore, focus on a very distant object (essentially at infinity) and set to manual focus before composing</a:t>
            </a:r>
          </a:p>
          <a:p>
            <a:pPr lvl="1"/>
            <a:r>
              <a:rPr lang="en-US" dirty="0">
                <a:solidFill>
                  <a:srgbClr val="FFFF00"/>
                </a:solidFill>
              </a:rPr>
              <a:t>With a wide angle lens, the distant foreground will be sharp</a:t>
            </a:r>
          </a:p>
          <a:p>
            <a:pPr lvl="2"/>
            <a:r>
              <a:rPr lang="en-US" dirty="0">
                <a:solidFill>
                  <a:srgbClr val="FFFF00"/>
                </a:solidFill>
              </a:rPr>
              <a:t>If focus stacking close foreground objects, start close and focus to infinity (on a distant object)</a:t>
            </a:r>
          </a:p>
          <a:p>
            <a:pPr lvl="3"/>
            <a:r>
              <a:rPr lang="en-US" dirty="0">
                <a:solidFill>
                  <a:srgbClr val="FFFF00"/>
                </a:solidFill>
              </a:rPr>
              <a:t>Process stacked images as normal before blending with MW</a:t>
            </a:r>
          </a:p>
          <a:p>
            <a:pPr marL="1828800" lvl="4" indent="0">
              <a:buNone/>
            </a:pPr>
            <a:r>
              <a:rPr lang="en-US" dirty="0">
                <a:solidFill>
                  <a:srgbClr val="FFFF00"/>
                </a:solidFill>
              </a:rPr>
              <a:t>				</a:t>
            </a:r>
          </a:p>
        </p:txBody>
      </p:sp>
    </p:spTree>
    <p:extLst>
      <p:ext uri="{BB962C8B-B14F-4D97-AF65-F5344CB8AC3E}">
        <p14:creationId xmlns:p14="http://schemas.microsoft.com/office/powerpoint/2010/main" val="4201611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B153F-F83F-DBCF-AC8D-4825D14387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1CE32E-4CC8-0A31-ED48-B0CC4EA7BCDE}"/>
              </a:ext>
            </a:extLst>
          </p:cNvPr>
          <p:cNvSpPr>
            <a:spLocks noGrp="1"/>
          </p:cNvSpPr>
          <p:nvPr>
            <p:ph type="title"/>
          </p:nvPr>
        </p:nvSpPr>
        <p:spPr/>
        <p:txBody>
          <a:bodyPr/>
          <a:lstStyle/>
          <a:p>
            <a:r>
              <a:rPr lang="en-US" dirty="0">
                <a:solidFill>
                  <a:srgbClr val="FFFF00"/>
                </a:solidFill>
              </a:rPr>
              <a:t>How – Blue Hour</a:t>
            </a:r>
          </a:p>
        </p:txBody>
      </p:sp>
      <p:sp>
        <p:nvSpPr>
          <p:cNvPr id="3" name="Content Placeholder 2">
            <a:extLst>
              <a:ext uri="{FF2B5EF4-FFF2-40B4-BE49-F238E27FC236}">
                <a16:creationId xmlns:a16="http://schemas.microsoft.com/office/drawing/2014/main" id="{F7C05B73-05A4-C43A-60C4-549A323FA8DF}"/>
              </a:ext>
            </a:extLst>
          </p:cNvPr>
          <p:cNvSpPr>
            <a:spLocks noGrp="1"/>
          </p:cNvSpPr>
          <p:nvPr>
            <p:ph idx="1"/>
          </p:nvPr>
        </p:nvSpPr>
        <p:spPr>
          <a:xfrm>
            <a:off x="457200" y="1066800"/>
            <a:ext cx="8229600" cy="5105400"/>
          </a:xfrm>
        </p:spPr>
        <p:txBody>
          <a:bodyPr>
            <a:normAutofit/>
          </a:bodyPr>
          <a:lstStyle/>
          <a:p>
            <a:r>
              <a:rPr lang="en-US" dirty="0">
                <a:solidFill>
                  <a:srgbClr val="FFFF00"/>
                </a:solidFill>
              </a:rPr>
              <a:t>Aperture</a:t>
            </a:r>
          </a:p>
          <a:p>
            <a:pPr lvl="1"/>
            <a:r>
              <a:rPr lang="en-US" dirty="0">
                <a:solidFill>
                  <a:srgbClr val="FFFF00"/>
                </a:solidFill>
              </a:rPr>
              <a:t>Suggest using the same aperture which will be used to shoot MW</a:t>
            </a:r>
          </a:p>
          <a:p>
            <a:pPr lvl="1"/>
            <a:r>
              <a:rPr lang="en-US" dirty="0">
                <a:solidFill>
                  <a:srgbClr val="FFFF00"/>
                </a:solidFill>
              </a:rPr>
              <a:t>Smaller aperture can be used for foreground but sometimes “focus shift” can occur which may require refocusing</a:t>
            </a:r>
          </a:p>
          <a:p>
            <a:pPr lvl="2"/>
            <a:r>
              <a:rPr lang="en-US" dirty="0">
                <a:solidFill>
                  <a:srgbClr val="FFFF00"/>
                </a:solidFill>
              </a:rPr>
              <a:t>Not a concern if you are confident your camera/lens combo is not prone to this</a:t>
            </a:r>
          </a:p>
          <a:p>
            <a:pPr lvl="2"/>
            <a:r>
              <a:rPr lang="en-US" dirty="0">
                <a:solidFill>
                  <a:srgbClr val="FFFF00"/>
                </a:solidFill>
              </a:rPr>
              <a:t>If you need to refocus, be careful to not alter composition</a:t>
            </a:r>
          </a:p>
          <a:p>
            <a:pPr lvl="1"/>
            <a:endParaRPr lang="en-US" dirty="0">
              <a:solidFill>
                <a:srgbClr val="FFFF00"/>
              </a:solidFill>
            </a:endParaRPr>
          </a:p>
          <a:p>
            <a:endParaRPr lang="en-US" dirty="0">
              <a:solidFill>
                <a:srgbClr val="FFFF00"/>
              </a:solidFill>
            </a:endParaRPr>
          </a:p>
          <a:p>
            <a:pPr lvl="2"/>
            <a:endParaRPr lang="en-US" dirty="0">
              <a:solidFill>
                <a:srgbClr val="FFFF00"/>
              </a:solidFill>
            </a:endParaRPr>
          </a:p>
        </p:txBody>
      </p:sp>
    </p:spTree>
    <p:extLst>
      <p:ext uri="{BB962C8B-B14F-4D97-AF65-F5344CB8AC3E}">
        <p14:creationId xmlns:p14="http://schemas.microsoft.com/office/powerpoint/2010/main" val="1438334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383CC-6360-9F18-0034-7C32D5A888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58D3A5-9FEB-3B0C-7D7C-632E2B9B01F3}"/>
              </a:ext>
            </a:extLst>
          </p:cNvPr>
          <p:cNvSpPr>
            <a:spLocks noGrp="1"/>
          </p:cNvSpPr>
          <p:nvPr>
            <p:ph type="title"/>
          </p:nvPr>
        </p:nvSpPr>
        <p:spPr/>
        <p:txBody>
          <a:bodyPr/>
          <a:lstStyle/>
          <a:p>
            <a:r>
              <a:rPr lang="en-US" dirty="0">
                <a:solidFill>
                  <a:srgbClr val="FFFF00"/>
                </a:solidFill>
              </a:rPr>
              <a:t>How – Blue Hour</a:t>
            </a:r>
          </a:p>
        </p:txBody>
      </p:sp>
      <p:sp>
        <p:nvSpPr>
          <p:cNvPr id="3" name="Content Placeholder 2">
            <a:extLst>
              <a:ext uri="{FF2B5EF4-FFF2-40B4-BE49-F238E27FC236}">
                <a16:creationId xmlns:a16="http://schemas.microsoft.com/office/drawing/2014/main" id="{996C8492-1D47-CEA4-CE5C-30F86F49C944}"/>
              </a:ext>
            </a:extLst>
          </p:cNvPr>
          <p:cNvSpPr>
            <a:spLocks noGrp="1"/>
          </p:cNvSpPr>
          <p:nvPr>
            <p:ph idx="1"/>
          </p:nvPr>
        </p:nvSpPr>
        <p:spPr>
          <a:xfrm>
            <a:off x="457200" y="1066800"/>
            <a:ext cx="8229600" cy="5105400"/>
          </a:xfrm>
        </p:spPr>
        <p:txBody>
          <a:bodyPr>
            <a:normAutofit/>
          </a:bodyPr>
          <a:lstStyle/>
          <a:p>
            <a:r>
              <a:rPr lang="en-US" dirty="0">
                <a:solidFill>
                  <a:srgbClr val="FFFF00"/>
                </a:solidFill>
              </a:rPr>
              <a:t>Exposure</a:t>
            </a:r>
          </a:p>
          <a:p>
            <a:pPr lvl="1"/>
            <a:r>
              <a:rPr lang="en-US" dirty="0">
                <a:solidFill>
                  <a:srgbClr val="FFFF00"/>
                </a:solidFill>
              </a:rPr>
              <a:t>Expose for the foreground</a:t>
            </a:r>
          </a:p>
          <a:p>
            <a:pPr lvl="2"/>
            <a:r>
              <a:rPr lang="en-US" dirty="0">
                <a:solidFill>
                  <a:srgbClr val="FFFF00"/>
                </a:solidFill>
              </a:rPr>
              <a:t>Sky exposure is irrelevant as it will be replaced with MW</a:t>
            </a:r>
          </a:p>
          <a:p>
            <a:pPr lvl="1"/>
            <a:r>
              <a:rPr lang="en-US" dirty="0">
                <a:solidFill>
                  <a:srgbClr val="FFFF00"/>
                </a:solidFill>
              </a:rPr>
              <a:t>Expose to slightly underexpose foreground</a:t>
            </a:r>
          </a:p>
          <a:p>
            <a:pPr lvl="2"/>
            <a:r>
              <a:rPr lang="en-US" dirty="0">
                <a:solidFill>
                  <a:srgbClr val="FFFF00"/>
                </a:solidFill>
              </a:rPr>
              <a:t>Bright enough to capture detail but dark enough to not create an unnatural contrast with the MW</a:t>
            </a:r>
          </a:p>
          <a:p>
            <a:pPr lvl="1"/>
            <a:endParaRPr lang="en-US" dirty="0">
              <a:solidFill>
                <a:srgbClr val="FFFF00"/>
              </a:solidFill>
            </a:endParaRPr>
          </a:p>
          <a:p>
            <a:endParaRPr lang="en-US" dirty="0">
              <a:solidFill>
                <a:srgbClr val="FFFF00"/>
              </a:solidFill>
            </a:endParaRPr>
          </a:p>
          <a:p>
            <a:pPr lvl="2"/>
            <a:endParaRPr lang="en-US" dirty="0">
              <a:solidFill>
                <a:srgbClr val="FFFF00"/>
              </a:solidFill>
            </a:endParaRPr>
          </a:p>
        </p:txBody>
      </p:sp>
    </p:spTree>
    <p:extLst>
      <p:ext uri="{BB962C8B-B14F-4D97-AF65-F5344CB8AC3E}">
        <p14:creationId xmlns:p14="http://schemas.microsoft.com/office/powerpoint/2010/main" val="903939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1C562-41E2-741F-81D2-13D03BE65C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60386-1B56-456B-CD4C-97C232DE5865}"/>
              </a:ext>
            </a:extLst>
          </p:cNvPr>
          <p:cNvSpPr>
            <a:spLocks noGrp="1"/>
          </p:cNvSpPr>
          <p:nvPr>
            <p:ph type="title"/>
          </p:nvPr>
        </p:nvSpPr>
        <p:spPr/>
        <p:txBody>
          <a:bodyPr/>
          <a:lstStyle/>
          <a:p>
            <a:r>
              <a:rPr lang="en-US" dirty="0">
                <a:solidFill>
                  <a:srgbClr val="FFFF00"/>
                </a:solidFill>
              </a:rPr>
              <a:t>How – Milky Way</a:t>
            </a:r>
          </a:p>
        </p:txBody>
      </p:sp>
      <p:sp>
        <p:nvSpPr>
          <p:cNvPr id="3" name="Content Placeholder 2">
            <a:extLst>
              <a:ext uri="{FF2B5EF4-FFF2-40B4-BE49-F238E27FC236}">
                <a16:creationId xmlns:a16="http://schemas.microsoft.com/office/drawing/2014/main" id="{D0C4BD51-A192-CE98-EABF-CE8372D12F0E}"/>
              </a:ext>
            </a:extLst>
          </p:cNvPr>
          <p:cNvSpPr>
            <a:spLocks noGrp="1"/>
          </p:cNvSpPr>
          <p:nvPr>
            <p:ph idx="1"/>
          </p:nvPr>
        </p:nvSpPr>
        <p:spPr>
          <a:xfrm>
            <a:off x="457200" y="1066800"/>
            <a:ext cx="8229600" cy="5105400"/>
          </a:xfrm>
        </p:spPr>
        <p:txBody>
          <a:bodyPr>
            <a:normAutofit lnSpcReduction="10000"/>
          </a:bodyPr>
          <a:lstStyle/>
          <a:p>
            <a:r>
              <a:rPr lang="en-US" dirty="0">
                <a:solidFill>
                  <a:srgbClr val="FFFF00"/>
                </a:solidFill>
              </a:rPr>
              <a:t>Exposure</a:t>
            </a:r>
          </a:p>
          <a:p>
            <a:pPr lvl="1"/>
            <a:r>
              <a:rPr lang="en-US" dirty="0">
                <a:solidFill>
                  <a:srgbClr val="FFFF00"/>
                </a:solidFill>
              </a:rPr>
              <a:t>Use wide open aperture</a:t>
            </a:r>
          </a:p>
          <a:p>
            <a:pPr lvl="1"/>
            <a:r>
              <a:rPr lang="en-US" dirty="0">
                <a:solidFill>
                  <a:srgbClr val="FFFF00"/>
                </a:solidFill>
              </a:rPr>
              <a:t>Use as high an ISO as reasonable for your camera</a:t>
            </a:r>
          </a:p>
          <a:p>
            <a:pPr lvl="1"/>
            <a:r>
              <a:rPr lang="en-US" dirty="0">
                <a:solidFill>
                  <a:srgbClr val="FFFF00"/>
                </a:solidFill>
              </a:rPr>
              <a:t>Shutter duration depends on aperture, focal length and megapixels of camera</a:t>
            </a:r>
          </a:p>
          <a:p>
            <a:pPr lvl="2"/>
            <a:r>
              <a:rPr lang="en-US" dirty="0">
                <a:solidFill>
                  <a:srgbClr val="FFFF00"/>
                </a:solidFill>
              </a:rPr>
              <a:t>To reduce unwanted star trails use 500 rule (or 400 or 300)</a:t>
            </a:r>
          </a:p>
          <a:p>
            <a:pPr lvl="3"/>
            <a:r>
              <a:rPr lang="en-US" dirty="0">
                <a:solidFill>
                  <a:srgbClr val="FFFF00"/>
                </a:solidFill>
              </a:rPr>
              <a:t>500/Focal length = shutter duration</a:t>
            </a:r>
          </a:p>
          <a:p>
            <a:pPr lvl="4"/>
            <a:r>
              <a:rPr lang="en-US" dirty="0">
                <a:solidFill>
                  <a:srgbClr val="FFFF00"/>
                </a:solidFill>
              </a:rPr>
              <a:t>Crop sensors must be accounted for</a:t>
            </a:r>
          </a:p>
          <a:p>
            <a:pPr lvl="4"/>
            <a:r>
              <a:rPr lang="en-US" dirty="0">
                <a:solidFill>
                  <a:srgbClr val="FFFF00"/>
                </a:solidFill>
              </a:rPr>
              <a:t>E.g. 14mm using at 1.5 crop sensor = effective focal length of 19mm</a:t>
            </a:r>
          </a:p>
          <a:p>
            <a:pPr lvl="3"/>
            <a:r>
              <a:rPr lang="en-US" dirty="0">
                <a:solidFill>
                  <a:srgbClr val="FFFF00"/>
                </a:solidFill>
              </a:rPr>
              <a:t>Doesn’t take into account pixel density of sensor</a:t>
            </a:r>
          </a:p>
        </p:txBody>
      </p:sp>
    </p:spTree>
    <p:extLst>
      <p:ext uri="{BB962C8B-B14F-4D97-AF65-F5344CB8AC3E}">
        <p14:creationId xmlns:p14="http://schemas.microsoft.com/office/powerpoint/2010/main" val="10388244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1629</TotalTime>
  <Words>1249</Words>
  <Application>Microsoft Macintosh PowerPoint</Application>
  <PresentationFormat>On-screen Show (4:3)</PresentationFormat>
  <Paragraphs>161</Paragraphs>
  <Slides>39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Aptos</vt:lpstr>
      <vt:lpstr>Arial</vt:lpstr>
      <vt:lpstr>Calibri</vt:lpstr>
      <vt:lpstr>Office Theme</vt:lpstr>
      <vt:lpstr> Milky Way Photography and Blending Blue Hour Foreground </vt:lpstr>
      <vt:lpstr>Basics</vt:lpstr>
      <vt:lpstr>Planning</vt:lpstr>
      <vt:lpstr>Planning</vt:lpstr>
      <vt:lpstr>How – Blue Hour</vt:lpstr>
      <vt:lpstr>How – Blue Hour</vt:lpstr>
      <vt:lpstr>How – Blue Hour</vt:lpstr>
      <vt:lpstr>How – Blue Hour</vt:lpstr>
      <vt:lpstr>How – Milky Way</vt:lpstr>
      <vt:lpstr>How – Milky Way</vt:lpstr>
      <vt:lpstr>How – Milky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 Milky Way</vt:lpstr>
      <vt:lpstr>How – Milky Way</vt:lpstr>
      <vt:lpstr>Processing- Milky Way</vt:lpstr>
      <vt:lpstr>Blending Blue Hour and MW Images in Photoshop</vt:lpstr>
      <vt:lpstr>Blending Blue Hour and MW Images in Photoshop</vt:lpstr>
      <vt:lpstr>PowerPoint Presentation</vt:lpstr>
      <vt:lpstr>PowerPoint Presentation</vt:lpstr>
      <vt:lpstr>PowerPoint Presentation</vt:lpstr>
      <vt:lpstr>PowerPoint Presentation</vt:lpstr>
      <vt:lpstr>PowerPoint Presentation</vt:lpstr>
      <vt:lpstr>Blending Blue Hour and MW Images in Photoshop</vt:lpstr>
      <vt:lpstr>Blending Blue Hour and MW Images in Photoshop</vt:lpstr>
      <vt:lpstr>Blending Blue Hour and MW Images in Photoshop</vt:lpstr>
      <vt:lpstr>Blending Blue Hour and MW Images in Photoshop</vt:lpstr>
      <vt:lpstr>Blending Blue Hour and MW Images in Photoshop</vt:lpstr>
      <vt:lpstr>Blending Blue Hour and MW Images in Photoshop</vt:lpstr>
      <vt:lpstr>Blending Blue Hour and MW Images in Photoshop</vt:lpstr>
      <vt:lpstr>Blending Blue Hour and MW Images in Photoshop</vt:lpstr>
      <vt:lpstr>Blending Blue Hour and MW Images in Photoshop</vt:lpstr>
      <vt:lpstr>Blending Blue Hour and MW Images in Photoshop</vt:lpstr>
      <vt:lpstr>Field Trip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Night Sky Photography: Gettin’ ‘Er Done</dc:title>
  <dc:creator>Nolan</dc:creator>
  <cp:lastModifiedBy>Nolan Thornberry</cp:lastModifiedBy>
  <cp:revision>7</cp:revision>
  <dcterms:modified xsi:type="dcterms:W3CDTF">2026-06-09T02:15:17Z</dcterms:modified>
</cp:coreProperties>
</file>